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47"/>
  </p:notesMasterIdLst>
  <p:handoutMasterIdLst>
    <p:handoutMasterId r:id="rId48"/>
  </p:handoutMasterIdLst>
  <p:sldIdLst>
    <p:sldId id="256" r:id="rId5"/>
    <p:sldId id="517" r:id="rId6"/>
    <p:sldId id="519" r:id="rId7"/>
    <p:sldId id="518" r:id="rId8"/>
    <p:sldId id="521" r:id="rId9"/>
    <p:sldId id="522" r:id="rId10"/>
    <p:sldId id="523" r:id="rId11"/>
    <p:sldId id="550" r:id="rId12"/>
    <p:sldId id="551" r:id="rId13"/>
    <p:sldId id="552" r:id="rId14"/>
    <p:sldId id="553" r:id="rId15"/>
    <p:sldId id="554" r:id="rId16"/>
    <p:sldId id="555" r:id="rId17"/>
    <p:sldId id="556" r:id="rId18"/>
    <p:sldId id="557" r:id="rId19"/>
    <p:sldId id="558" r:id="rId20"/>
    <p:sldId id="559" r:id="rId21"/>
    <p:sldId id="560" r:id="rId22"/>
    <p:sldId id="561" r:id="rId23"/>
    <p:sldId id="562" r:id="rId24"/>
    <p:sldId id="563" r:id="rId25"/>
    <p:sldId id="564" r:id="rId26"/>
    <p:sldId id="565" r:id="rId27"/>
    <p:sldId id="566" r:id="rId28"/>
    <p:sldId id="567" r:id="rId29"/>
    <p:sldId id="568" r:id="rId30"/>
    <p:sldId id="569" r:id="rId31"/>
    <p:sldId id="570" r:id="rId32"/>
    <p:sldId id="571" r:id="rId33"/>
    <p:sldId id="572" r:id="rId34"/>
    <p:sldId id="573" r:id="rId35"/>
    <p:sldId id="574" r:id="rId36"/>
    <p:sldId id="575" r:id="rId37"/>
    <p:sldId id="576" r:id="rId38"/>
    <p:sldId id="577" r:id="rId39"/>
    <p:sldId id="578" r:id="rId40"/>
    <p:sldId id="579" r:id="rId41"/>
    <p:sldId id="580" r:id="rId42"/>
    <p:sldId id="581" r:id="rId43"/>
    <p:sldId id="582" r:id="rId44"/>
    <p:sldId id="583" r:id="rId45"/>
    <p:sldId id="584" r:id="rId46"/>
  </p:sldIdLst>
  <p:sldSz cx="9144000" cy="6858000" type="screen4x3"/>
  <p:notesSz cx="9928225" cy="6797675"/>
  <p:custDataLst>
    <p:tags r:id="rId4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7575"/>
    <a:srgbClr val="FF8181"/>
    <a:srgbClr val="F9B277"/>
    <a:srgbClr val="FFB3B3"/>
    <a:srgbClr val="FCD5B5"/>
    <a:srgbClr val="92D050"/>
    <a:srgbClr val="D7E4BD"/>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82" autoAdjust="0"/>
    <p:restoredTop sz="94976" autoAdjust="0"/>
  </p:normalViewPr>
  <p:slideViewPr>
    <p:cSldViewPr>
      <p:cViewPr varScale="1">
        <p:scale>
          <a:sx n="79" d="100"/>
          <a:sy n="79" d="100"/>
        </p:scale>
        <p:origin x="1356"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48478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514983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624416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327605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239421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75567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091350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247752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758348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661622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536395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239027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859663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116093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262152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74953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26</a:t>
            </a:fld>
            <a:endParaRPr lang="en-GB" dirty="0">
              <a:solidFill>
                <a:prstClr val="black"/>
              </a:solidFill>
            </a:endParaRPr>
          </a:p>
        </p:txBody>
      </p:sp>
    </p:spTree>
    <p:extLst>
      <p:ext uri="{BB962C8B-B14F-4D97-AF65-F5344CB8AC3E}">
        <p14:creationId xmlns:p14="http://schemas.microsoft.com/office/powerpoint/2010/main" val="1561640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27</a:t>
            </a:fld>
            <a:endParaRPr lang="en-GB" dirty="0">
              <a:solidFill>
                <a:prstClr val="black"/>
              </a:solidFill>
            </a:endParaRPr>
          </a:p>
        </p:txBody>
      </p:sp>
    </p:spTree>
    <p:extLst>
      <p:ext uri="{BB962C8B-B14F-4D97-AF65-F5344CB8AC3E}">
        <p14:creationId xmlns:p14="http://schemas.microsoft.com/office/powerpoint/2010/main" val="1553923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28</a:t>
            </a:fld>
            <a:endParaRPr lang="en-GB" dirty="0">
              <a:solidFill>
                <a:prstClr val="black"/>
              </a:solidFill>
            </a:endParaRPr>
          </a:p>
        </p:txBody>
      </p:sp>
    </p:spTree>
    <p:extLst>
      <p:ext uri="{BB962C8B-B14F-4D97-AF65-F5344CB8AC3E}">
        <p14:creationId xmlns:p14="http://schemas.microsoft.com/office/powerpoint/2010/main" val="3162175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29</a:t>
            </a:fld>
            <a:endParaRPr lang="en-GB" dirty="0">
              <a:solidFill>
                <a:prstClr val="black"/>
              </a:solidFill>
            </a:endParaRPr>
          </a:p>
        </p:txBody>
      </p:sp>
    </p:spTree>
    <p:extLst>
      <p:ext uri="{BB962C8B-B14F-4D97-AF65-F5344CB8AC3E}">
        <p14:creationId xmlns:p14="http://schemas.microsoft.com/office/powerpoint/2010/main" val="3006601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30</a:t>
            </a:fld>
            <a:endParaRPr lang="en-GB" dirty="0">
              <a:solidFill>
                <a:prstClr val="black"/>
              </a:solidFill>
            </a:endParaRPr>
          </a:p>
        </p:txBody>
      </p:sp>
    </p:spTree>
    <p:extLst>
      <p:ext uri="{BB962C8B-B14F-4D97-AF65-F5344CB8AC3E}">
        <p14:creationId xmlns:p14="http://schemas.microsoft.com/office/powerpoint/2010/main" val="1530110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31</a:t>
            </a:fld>
            <a:endParaRPr lang="en-GB" dirty="0">
              <a:solidFill>
                <a:prstClr val="black"/>
              </a:solidFill>
            </a:endParaRPr>
          </a:p>
        </p:txBody>
      </p:sp>
    </p:spTree>
    <p:extLst>
      <p:ext uri="{BB962C8B-B14F-4D97-AF65-F5344CB8AC3E}">
        <p14:creationId xmlns:p14="http://schemas.microsoft.com/office/powerpoint/2010/main" val="839565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32</a:t>
            </a:fld>
            <a:endParaRPr lang="en-GB" dirty="0">
              <a:solidFill>
                <a:prstClr val="black"/>
              </a:solidFill>
            </a:endParaRPr>
          </a:p>
        </p:txBody>
      </p:sp>
    </p:spTree>
    <p:extLst>
      <p:ext uri="{BB962C8B-B14F-4D97-AF65-F5344CB8AC3E}">
        <p14:creationId xmlns:p14="http://schemas.microsoft.com/office/powerpoint/2010/main" val="4048686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33</a:t>
            </a:fld>
            <a:endParaRPr lang="en-GB" dirty="0">
              <a:solidFill>
                <a:prstClr val="black"/>
              </a:solidFill>
            </a:endParaRPr>
          </a:p>
        </p:txBody>
      </p:sp>
    </p:spTree>
    <p:extLst>
      <p:ext uri="{BB962C8B-B14F-4D97-AF65-F5344CB8AC3E}">
        <p14:creationId xmlns:p14="http://schemas.microsoft.com/office/powerpoint/2010/main" val="780674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34</a:t>
            </a:fld>
            <a:endParaRPr lang="en-GB" dirty="0">
              <a:solidFill>
                <a:prstClr val="black"/>
              </a:solidFill>
            </a:endParaRPr>
          </a:p>
        </p:txBody>
      </p:sp>
    </p:spTree>
    <p:extLst>
      <p:ext uri="{BB962C8B-B14F-4D97-AF65-F5344CB8AC3E}">
        <p14:creationId xmlns:p14="http://schemas.microsoft.com/office/powerpoint/2010/main" val="13891892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35</a:t>
            </a:fld>
            <a:endParaRPr lang="en-GB" dirty="0">
              <a:solidFill>
                <a:prstClr val="black"/>
              </a:solidFill>
            </a:endParaRPr>
          </a:p>
        </p:txBody>
      </p:sp>
    </p:spTree>
    <p:extLst>
      <p:ext uri="{BB962C8B-B14F-4D97-AF65-F5344CB8AC3E}">
        <p14:creationId xmlns:p14="http://schemas.microsoft.com/office/powerpoint/2010/main" val="11225497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36</a:t>
            </a:fld>
            <a:endParaRPr lang="en-GB" dirty="0">
              <a:solidFill>
                <a:prstClr val="black"/>
              </a:solidFill>
            </a:endParaRPr>
          </a:p>
        </p:txBody>
      </p:sp>
    </p:spTree>
    <p:extLst>
      <p:ext uri="{BB962C8B-B14F-4D97-AF65-F5344CB8AC3E}">
        <p14:creationId xmlns:p14="http://schemas.microsoft.com/office/powerpoint/2010/main" val="24238651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37</a:t>
            </a:fld>
            <a:endParaRPr lang="en-GB" dirty="0">
              <a:solidFill>
                <a:prstClr val="black"/>
              </a:solidFill>
            </a:endParaRPr>
          </a:p>
        </p:txBody>
      </p:sp>
    </p:spTree>
    <p:extLst>
      <p:ext uri="{BB962C8B-B14F-4D97-AF65-F5344CB8AC3E}">
        <p14:creationId xmlns:p14="http://schemas.microsoft.com/office/powerpoint/2010/main" val="21531054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38</a:t>
            </a:fld>
            <a:endParaRPr lang="en-GB" dirty="0">
              <a:solidFill>
                <a:prstClr val="black"/>
              </a:solidFill>
            </a:endParaRPr>
          </a:p>
        </p:txBody>
      </p:sp>
    </p:spTree>
    <p:extLst>
      <p:ext uri="{BB962C8B-B14F-4D97-AF65-F5344CB8AC3E}">
        <p14:creationId xmlns:p14="http://schemas.microsoft.com/office/powerpoint/2010/main" val="26555673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248284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635503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41</a:t>
            </a:fld>
            <a:endParaRPr lang="en-GB" dirty="0">
              <a:solidFill>
                <a:prstClr val="black"/>
              </a:solidFill>
            </a:endParaRPr>
          </a:p>
        </p:txBody>
      </p:sp>
    </p:spTree>
    <p:extLst>
      <p:ext uri="{BB962C8B-B14F-4D97-AF65-F5344CB8AC3E}">
        <p14:creationId xmlns:p14="http://schemas.microsoft.com/office/powerpoint/2010/main" val="10973693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42</a:t>
            </a:fld>
            <a:endParaRPr lang="en-GB" dirty="0">
              <a:solidFill>
                <a:prstClr val="black"/>
              </a:solidFill>
            </a:endParaRPr>
          </a:p>
        </p:txBody>
      </p:sp>
    </p:spTree>
    <p:extLst>
      <p:ext uri="{BB962C8B-B14F-4D97-AF65-F5344CB8AC3E}">
        <p14:creationId xmlns:p14="http://schemas.microsoft.com/office/powerpoint/2010/main" val="1069472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764251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666769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slide" Target="../slides/slide21.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2.jpeg"/><Relationship Id="rId4" Type="http://schemas.openxmlformats.org/officeDocument/2006/relationships/slide" Target="../slides/slide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64636" y="620689"/>
            <a:ext cx="1100060" cy="379968"/>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9.1 – Lean Management</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20688"/>
            <a:ext cx="913457" cy="379967"/>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313717" y="618835"/>
            <a:ext cx="1584176" cy="398032"/>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9.2 – Manufacturing Process</a:t>
            </a:r>
            <a:endParaRPr lang="en-GB" sz="12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72457" y="44624"/>
            <a:ext cx="1336047" cy="972243"/>
          </a:xfrm>
          <a:prstGeom prst="rect">
            <a:avLst/>
          </a:prstGeom>
        </p:spPr>
      </p:pic>
      <p:sp>
        <p:nvSpPr>
          <p:cNvPr id="8" name="Round Same Side Corner Rectangle 7">
            <a:hlinkClick r:id="rId6" action="ppaction://hlinksldjump"/>
          </p:cNvPr>
          <p:cNvSpPr/>
          <p:nvPr userDrawn="1"/>
        </p:nvSpPr>
        <p:spPr>
          <a:xfrm>
            <a:off x="3946914" y="620689"/>
            <a:ext cx="1368152" cy="379967"/>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9.3 – Organising Production</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7" action="ppaction://hlinksldjump"/>
          </p:cNvPr>
          <p:cNvSpPr/>
          <p:nvPr userDrawn="1"/>
        </p:nvSpPr>
        <p:spPr>
          <a:xfrm>
            <a:off x="5364088" y="620689"/>
            <a:ext cx="1440160" cy="379966"/>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9.4 – Product Development Time</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Resources/Chapter%2002/9.1%20-%20What%20is%20Lean%20Production.mp4" TargetMode="External"/><Relationship Id="rId3" Type="http://schemas.microsoft.com/office/2007/relationships/media" Target="../media/media2.mp4"/><Relationship Id="rId7" Type="http://schemas.openxmlformats.org/officeDocument/2006/relationships/image" Target="../media/image8.png"/><Relationship Id="rId12" Type="http://schemas.openxmlformats.org/officeDocument/2006/relationships/image" Target="../media/image11.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1.xml"/><Relationship Id="rId11" Type="http://schemas.openxmlformats.org/officeDocument/2006/relationships/image" Target="../media/image10.jpeg"/><Relationship Id="rId5" Type="http://schemas.openxmlformats.org/officeDocument/2006/relationships/slideLayout" Target="../slideLayouts/slideLayout2.xml"/><Relationship Id="rId10" Type="http://schemas.openxmlformats.org/officeDocument/2006/relationships/hyperlink" Target="Resources/Chapter%2002/9.1%20-%20Four%20Principles%20Lean%20Management.mp4" TargetMode="External"/><Relationship Id="rId4" Type="http://schemas.openxmlformats.org/officeDocument/2006/relationships/video" Target="../media/media2.mp4"/><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hyperlink" Target="Resources/Chapter%2002/9.1%20-%20What%20is%20Lean%20Production.mp4" TargetMode="External"/><Relationship Id="rId3" Type="http://schemas.microsoft.com/office/2007/relationships/media" Target="../media/media2.mp4"/><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2.xml"/><Relationship Id="rId5" Type="http://schemas.openxmlformats.org/officeDocument/2006/relationships/slideLayout" Target="../slideLayouts/slideLayout2.xml"/><Relationship Id="rId10" Type="http://schemas.openxmlformats.org/officeDocument/2006/relationships/hyperlink" Target="Resources/Chapter%2002/9.1%20-%20Four%20Principles%20Lean%20Management.mp4" TargetMode="External"/><Relationship Id="rId4" Type="http://schemas.openxmlformats.org/officeDocument/2006/relationships/video" Target="../media/media2.mp4"/><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Resources/Chapter%2002/9%20-%20Exam%20Questions.docx"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hyperlink" Target="Resources/Chapter%2002/9%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Resources/Chapter%2002/9%20-%20Exam%20Questions.docx"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Resources/Chapter%2002/9%20-%20Exam%20Questions.docx" TargetMode="Externa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Resources/Chapter%2002/9%20-%20Exam%20Questions.docx"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apter%2002/9%20-%20Exam%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09 – Lean Management</a:t>
            </a:r>
            <a:endPar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2151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960" dirty="0" smtClean="0">
                <a:solidFill>
                  <a:srgbClr val="002060"/>
                </a:solidFill>
              </a:rPr>
              <a:t>Beverley</a:t>
            </a:r>
            <a:r>
              <a:rPr lang="en-US" sz="1960" dirty="0">
                <a:solidFill>
                  <a:srgbClr val="002060"/>
                </a:solidFill>
              </a:rPr>
              <a:t>, East Yorkshire, 1970s: A road construction gang, due to start work on a road bridge over the River Hull arrive at work each day at 7.55am, for an 8am start and immediately put the kettle on. They start work at 8.15, break again for tea at 10.15am, for 15 minutes, and then work through until 12.30pm. Half an hour is taken for lunch and another tea break is taken at 2.30pm. They finish at 4pm. On Friday lunch times they have a 45 minute 'session' in the local pub. The contract is completed on time.</a:t>
            </a:r>
          </a:p>
          <a:p>
            <a:pPr>
              <a:buClr>
                <a:schemeClr val="accent6">
                  <a:lumMod val="50000"/>
                </a:schemeClr>
              </a:buClr>
            </a:pPr>
            <a:r>
              <a:rPr lang="en-US" sz="1960" b="1" dirty="0">
                <a:solidFill>
                  <a:srgbClr val="FF0000"/>
                </a:solidFill>
              </a:rPr>
              <a:t>Questions</a:t>
            </a:r>
          </a:p>
          <a:p>
            <a:pPr marL="457200" indent="-457200">
              <a:buClr>
                <a:schemeClr val="accent6">
                  <a:lumMod val="50000"/>
                </a:schemeClr>
              </a:buClr>
              <a:buFont typeface="+mj-lt"/>
              <a:buAutoNum type="arabicPeriod"/>
            </a:pPr>
            <a:r>
              <a:rPr lang="en-US" sz="1960" dirty="0" smtClean="0">
                <a:solidFill>
                  <a:srgbClr val="FF0000"/>
                </a:solidFill>
              </a:rPr>
              <a:t>Identify areas of waste in the case of the construction workers.</a:t>
            </a:r>
          </a:p>
          <a:p>
            <a:pPr marL="457200" indent="-457200">
              <a:buClr>
                <a:schemeClr val="accent6">
                  <a:lumMod val="50000"/>
                </a:schemeClr>
              </a:buClr>
              <a:buFont typeface="+mj-lt"/>
              <a:buAutoNum type="arabicPeriod"/>
            </a:pPr>
            <a:r>
              <a:rPr lang="en-US" sz="1960" dirty="0" smtClean="0">
                <a:solidFill>
                  <a:srgbClr val="FF0000"/>
                </a:solidFill>
              </a:rPr>
              <a:t>The construction workers completed the contract on time. If their tea breaks had been shorter or were reduced in number, would the job have been completed earlier?</a:t>
            </a:r>
          </a:p>
          <a:p>
            <a:pPr marL="457200" indent="-457200">
              <a:buClr>
                <a:schemeClr val="accent6">
                  <a:lumMod val="50000"/>
                </a:schemeClr>
              </a:buClr>
              <a:buFont typeface="+mj-lt"/>
              <a:buAutoNum type="arabicPeriod"/>
            </a:pPr>
            <a:r>
              <a:rPr lang="en-US" sz="1960" dirty="0" smtClean="0">
                <a:solidFill>
                  <a:srgbClr val="FF0000"/>
                </a:solidFill>
              </a:rPr>
              <a:t>The report on the London police force identifies a number of police officers working in clerical posts. Is this a waste of resources?</a:t>
            </a:r>
          </a:p>
          <a:p>
            <a:pPr marL="457200" indent="-457200">
              <a:buClr>
                <a:schemeClr val="accent6">
                  <a:lumMod val="50000"/>
                </a:schemeClr>
              </a:buClr>
              <a:buFont typeface="+mj-lt"/>
              <a:buAutoNum type="arabicPeriod"/>
            </a:pPr>
            <a:r>
              <a:rPr lang="en-US" sz="1960" dirty="0" smtClean="0">
                <a:solidFill>
                  <a:srgbClr val="FF0000"/>
                </a:solidFill>
              </a:rPr>
              <a:t>In your opinion where should any money 'saved' by restructuring the police force be used? (Bear in mind that savings often equate to job losses.)</a:t>
            </a:r>
            <a:endParaRPr lang="en-US" sz="196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400" dirty="0" smtClean="0"/>
              <a:t>9.1 </a:t>
            </a:r>
            <a:r>
              <a:rPr lang="en-GB" sz="3400" dirty="0"/>
              <a:t>– </a:t>
            </a:r>
            <a:r>
              <a:rPr lang="en-GB" sz="3400" dirty="0" smtClean="0"/>
              <a:t>Lean Management – Tackling Waste</a:t>
            </a:r>
            <a:endParaRPr lang="en-GB" sz="34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48</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3302841"/>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32480"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b="1" dirty="0"/>
              <a:t>Lean management</a:t>
            </a:r>
            <a:r>
              <a:rPr lang="en-US" sz="2000" dirty="0"/>
              <a:t>, lean production and lean manufacturing all refer to a wide range of strategies that can cut costs. Although these strategies were devised and implemented in manufacturing processes, many of them are also applicable in some service sector organisations. Successful lean management can eliminate bottlenecks and improve productivity by identifying procedures and product features that are non-essential.</a:t>
            </a:r>
          </a:p>
          <a:p>
            <a:pPr marL="439738" indent="-439738">
              <a:buClr>
                <a:schemeClr val="accent6">
                  <a:lumMod val="50000"/>
                </a:schemeClr>
              </a:buClr>
              <a:buFont typeface="Wingdings 3" panose="05040102010807070707" pitchFamily="18" charset="2"/>
              <a:buChar char=""/>
            </a:pPr>
            <a:r>
              <a:rPr lang="en-US" sz="2000" dirty="0"/>
              <a:t>The areas within which lean management has had a significant impact include:</a:t>
            </a:r>
          </a:p>
          <a:p>
            <a:pPr marL="720725" indent="-269875">
              <a:buClr>
                <a:schemeClr val="accent6">
                  <a:lumMod val="50000"/>
                </a:schemeClr>
              </a:buClr>
              <a:buFont typeface="Arial" panose="020B0604020202020204" pitchFamily="34" charset="0"/>
              <a:buChar char="•"/>
            </a:pPr>
            <a:r>
              <a:rPr lang="en-US" sz="2000" dirty="0" smtClean="0"/>
              <a:t>Just </a:t>
            </a:r>
            <a:r>
              <a:rPr lang="en-US" sz="2000" dirty="0"/>
              <a:t>in time stock control and supplier relationships </a:t>
            </a:r>
            <a:endParaRPr lang="en-US" sz="2000" dirty="0" smtClean="0"/>
          </a:p>
          <a:p>
            <a:pPr marL="720725" indent="-269875">
              <a:buClr>
                <a:schemeClr val="accent6">
                  <a:lumMod val="50000"/>
                </a:schemeClr>
              </a:buClr>
              <a:buFont typeface="Arial" panose="020B0604020202020204" pitchFamily="34" charset="0"/>
              <a:buChar char="•"/>
            </a:pPr>
            <a:r>
              <a:rPr lang="en-US" sz="2000" dirty="0" smtClean="0"/>
              <a:t>Time </a:t>
            </a:r>
            <a:r>
              <a:rPr lang="en-US" sz="2000" dirty="0"/>
              <a:t>based management in the production process - which could apply to the case studies.</a:t>
            </a:r>
          </a:p>
          <a:p>
            <a:pPr marL="720725" indent="-269875">
              <a:buClr>
                <a:schemeClr val="accent6">
                  <a:lumMod val="50000"/>
                </a:schemeClr>
              </a:buClr>
              <a:buFont typeface="Arial" panose="020B0604020202020204" pitchFamily="34" charset="0"/>
              <a:buChar char="•"/>
            </a:pPr>
            <a:r>
              <a:rPr lang="en-US" sz="2000" dirty="0" smtClean="0"/>
              <a:t>People </a:t>
            </a:r>
            <a:r>
              <a:rPr lang="en-US" sz="2000" dirty="0"/>
              <a:t>management - which can emphasise flexibility, training and team work.</a:t>
            </a:r>
          </a:p>
          <a:p>
            <a:pPr marL="720725" indent="-269875">
              <a:buClr>
                <a:schemeClr val="accent6">
                  <a:lumMod val="50000"/>
                </a:schemeClr>
              </a:buClr>
              <a:buFont typeface="Arial" panose="020B0604020202020204" pitchFamily="34" charset="0"/>
              <a:buChar char="•"/>
            </a:pPr>
            <a:r>
              <a:rPr lang="en-US" sz="2000" dirty="0" smtClean="0"/>
              <a:t>Quality </a:t>
            </a:r>
            <a:r>
              <a:rPr lang="en-US" sz="2000" dirty="0"/>
              <a:t>control.</a:t>
            </a:r>
          </a:p>
          <a:p>
            <a:pPr marL="720725" indent="-269875">
              <a:buClr>
                <a:schemeClr val="accent6">
                  <a:lumMod val="50000"/>
                </a:schemeClr>
              </a:buClr>
              <a:buFont typeface="Arial" panose="020B0604020202020204" pitchFamily="34" charset="0"/>
              <a:buChar char="•"/>
            </a:pPr>
            <a:r>
              <a:rPr lang="en-US" sz="2000" dirty="0" smtClean="0"/>
              <a:t>Product </a:t>
            </a:r>
            <a:r>
              <a:rPr lang="en-US" sz="2000" dirty="0"/>
              <a:t>development lead times</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400" dirty="0" smtClean="0"/>
              <a:t>9.1 </a:t>
            </a:r>
            <a:r>
              <a:rPr lang="en-GB" sz="3400" dirty="0"/>
              <a:t>– </a:t>
            </a:r>
            <a:r>
              <a:rPr lang="en-GB" sz="3400" dirty="0" smtClean="0"/>
              <a:t>Lean Management – Tackling Waste</a:t>
            </a:r>
            <a:endParaRPr lang="en-GB" sz="34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1200" b="1" dirty="0">
              <a:latin typeface="Arial" panose="020B0604020202020204" pitchFamily="34" charset="0"/>
              <a:cs typeface="Arial" panose="020B0604020202020204" pitchFamily="34" charset="0"/>
            </a:endParaRPr>
          </a:p>
        </p:txBody>
      </p:sp>
      <p:pic>
        <p:nvPicPr>
          <p:cNvPr id="5" name="9.1 - What is Lean Produc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984000" y="1124744"/>
            <a:ext cx="1844264" cy="1174413"/>
          </a:xfrm>
          <a:prstGeom prst="rect">
            <a:avLst/>
          </a:prstGeom>
        </p:spPr>
      </p:pic>
      <p:sp>
        <p:nvSpPr>
          <p:cNvPr id="8" name="Rounded Rectangle 7">
            <a:hlinkClick r:id="rId8" action="ppaction://hlinkfile"/>
          </p:cNvPr>
          <p:cNvSpPr/>
          <p:nvPr/>
        </p:nvSpPr>
        <p:spPr>
          <a:xfrm>
            <a:off x="7380312" y="2398520"/>
            <a:ext cx="1152128"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500" b="1" dirty="0" smtClean="0">
                <a:solidFill>
                  <a:schemeClr val="tx1"/>
                </a:solidFill>
                <a:latin typeface="Arial" panose="020B0604020202020204" pitchFamily="34" charset="0"/>
                <a:cs typeface="Arial" panose="020B0604020202020204" pitchFamily="34" charset="0"/>
              </a:rPr>
              <a:t>Click Here</a:t>
            </a:r>
            <a:endParaRPr lang="en-GB" sz="1500" b="1" dirty="0">
              <a:solidFill>
                <a:schemeClr val="tx1"/>
              </a:solidFill>
              <a:latin typeface="Arial" panose="020B0604020202020204" pitchFamily="34" charset="0"/>
              <a:cs typeface="Arial" panose="020B0604020202020204" pitchFamily="34" charset="0"/>
            </a:endParaRPr>
          </a:p>
        </p:txBody>
      </p:sp>
      <p:pic>
        <p:nvPicPr>
          <p:cNvPr id="9" name="9.1 - Four Principles Lean Managemen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984000" y="2871613"/>
            <a:ext cx="1837368" cy="1133451"/>
          </a:xfrm>
          <a:prstGeom prst="rect">
            <a:avLst/>
          </a:prstGeom>
          <a:ln>
            <a:solidFill>
              <a:schemeClr val="tx1"/>
            </a:solidFill>
          </a:ln>
        </p:spPr>
      </p:pic>
      <p:sp>
        <p:nvSpPr>
          <p:cNvPr id="10" name="Rounded Rectangle 9">
            <a:hlinkClick r:id="rId10" action="ppaction://hlinkfile"/>
          </p:cNvPr>
          <p:cNvSpPr/>
          <p:nvPr/>
        </p:nvSpPr>
        <p:spPr>
          <a:xfrm>
            <a:off x="7380312" y="4137808"/>
            <a:ext cx="1152128"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500" b="1" dirty="0" smtClean="0">
                <a:solidFill>
                  <a:schemeClr val="tx1"/>
                </a:solidFill>
                <a:latin typeface="Arial" panose="020B0604020202020204" pitchFamily="34" charset="0"/>
                <a:cs typeface="Arial" panose="020B0604020202020204" pitchFamily="34" charset="0"/>
              </a:rPr>
              <a:t>Click Here</a:t>
            </a:r>
            <a:endParaRPr lang="en-GB" sz="1500" b="1" dirty="0">
              <a:solidFill>
                <a:schemeClr val="tx1"/>
              </a:solidFill>
              <a:latin typeface="Arial" panose="020B0604020202020204" pitchFamily="34" charset="0"/>
              <a:cs typeface="Arial" panose="020B0604020202020204" pitchFamily="34" charset="0"/>
            </a:endParaRPr>
          </a:p>
        </p:txBody>
      </p:sp>
      <p:pic>
        <p:nvPicPr>
          <p:cNvPr id="41986" name="Picture 2" descr="Image result for lean production line"/>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83999" y="4581128"/>
            <a:ext cx="1829615" cy="1189250"/>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lean production"/>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0583" t="-1733" r="13572" b="1475"/>
          <a:stretch/>
        </p:blipFill>
        <p:spPr bwMode="auto">
          <a:xfrm>
            <a:off x="6983998" y="5847989"/>
            <a:ext cx="1844266" cy="772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07753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5"/>
                </p:tgtEl>
              </p:cMediaNode>
            </p:video>
            <p:video>
              <p:cMediaNode vol="80000">
                <p:cTn id="13" fill="hold" display="0">
                  <p:stCondLst>
                    <p:cond delay="indefinite"/>
                  </p:stCondLst>
                </p:cTn>
                <p:tgtEl>
                  <p:spTgt spid="9"/>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579420"/>
            <a:ext cx="8568952" cy="156966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400" dirty="0" smtClean="0"/>
              <a:t>As </a:t>
            </a:r>
            <a:r>
              <a:rPr lang="en-US" sz="2400" dirty="0"/>
              <a:t>well as a reduction in cost and improvement in productivity arising from reduced waste, lean production provides the competitive advantages of better reputation, better quality, and better customer service.</a:t>
            </a:r>
          </a:p>
        </p:txBody>
      </p:sp>
      <p:sp>
        <p:nvSpPr>
          <p:cNvPr id="6" name="Title 1"/>
          <p:cNvSpPr>
            <a:spLocks noGrp="1"/>
          </p:cNvSpPr>
          <p:nvPr>
            <p:ph type="title"/>
          </p:nvPr>
        </p:nvSpPr>
        <p:spPr>
          <a:xfrm>
            <a:off x="35496" y="72008"/>
            <a:ext cx="7704856" cy="548680"/>
          </a:xfrm>
        </p:spPr>
        <p:txBody>
          <a:bodyPr>
            <a:noAutofit/>
          </a:bodyPr>
          <a:lstStyle/>
          <a:p>
            <a:r>
              <a:rPr lang="en-GB" sz="3400" dirty="0" smtClean="0"/>
              <a:t>9.1 </a:t>
            </a:r>
            <a:r>
              <a:rPr lang="en-GB" sz="3400" dirty="0"/>
              <a:t>– </a:t>
            </a:r>
            <a:r>
              <a:rPr lang="en-GB" sz="3400" dirty="0" smtClean="0"/>
              <a:t>Lean Management – Tackling Waste</a:t>
            </a:r>
            <a:endParaRPr lang="en-GB" sz="34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7" y="1124744"/>
            <a:ext cx="8466511" cy="1446550"/>
          </a:xfrm>
          <a:prstGeom prst="rect">
            <a:avLst/>
          </a:prstGeom>
          <a:solidFill>
            <a:schemeClr val="accent6">
              <a:lumMod val="40000"/>
              <a:lumOff val="60000"/>
            </a:schemeClr>
          </a:solidFill>
          <a:ln w="57150">
            <a:solidFill>
              <a:srgbClr val="002060"/>
            </a:solidFill>
          </a:ln>
        </p:spPr>
        <p:txBody>
          <a:bodyPr wrap="square">
            <a:spAutoFit/>
          </a:bodyPr>
          <a:lstStyle/>
          <a:p>
            <a:pPr>
              <a:buClr>
                <a:schemeClr val="accent6">
                  <a:lumMod val="50000"/>
                </a:schemeClr>
              </a:buClr>
            </a:pPr>
            <a:r>
              <a:rPr lang="en-US" sz="2200" b="1" dirty="0"/>
              <a:t>Lean management </a:t>
            </a:r>
            <a:r>
              <a:rPr lang="en-US" sz="2200" dirty="0"/>
              <a:t>encompasses a whole range of techniques for reducing waste and cutting the cost of production processes. These include product design and development lead times, quality issues, stock control (JIT) and the organisation of production.</a:t>
            </a:r>
          </a:p>
        </p:txBody>
      </p:sp>
      <p:pic>
        <p:nvPicPr>
          <p:cNvPr id="4" name="9.1 - What is Lean Produc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4721" y="4323825"/>
            <a:ext cx="3457200" cy="2201519"/>
          </a:xfrm>
          <a:prstGeom prst="rect">
            <a:avLst/>
          </a:prstGeom>
        </p:spPr>
      </p:pic>
      <p:sp>
        <p:nvSpPr>
          <p:cNvPr id="5" name="Rounded Rectangle 4">
            <a:hlinkClick r:id="rId8" action="ppaction://hlinkfile"/>
          </p:cNvPr>
          <p:cNvSpPr/>
          <p:nvPr/>
        </p:nvSpPr>
        <p:spPr>
          <a:xfrm>
            <a:off x="3995936" y="4317713"/>
            <a:ext cx="1152128"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500" b="1" dirty="0" smtClean="0">
                <a:solidFill>
                  <a:schemeClr val="tx1"/>
                </a:solidFill>
                <a:latin typeface="Arial" panose="020B0604020202020204" pitchFamily="34" charset="0"/>
                <a:cs typeface="Arial" panose="020B0604020202020204" pitchFamily="34" charset="0"/>
              </a:rPr>
              <a:t>Click Here</a:t>
            </a:r>
            <a:endParaRPr lang="en-GB" sz="1500" b="1" dirty="0">
              <a:solidFill>
                <a:schemeClr val="tx1"/>
              </a:solidFill>
              <a:latin typeface="Arial" panose="020B0604020202020204" pitchFamily="34" charset="0"/>
              <a:cs typeface="Arial" panose="020B0604020202020204" pitchFamily="34" charset="0"/>
            </a:endParaRPr>
          </a:p>
        </p:txBody>
      </p:sp>
      <p:pic>
        <p:nvPicPr>
          <p:cNvPr id="8" name="9.1 - Four Principles Lean Management">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292079" y="4317714"/>
            <a:ext cx="3529289" cy="2177178"/>
          </a:xfrm>
          <a:prstGeom prst="rect">
            <a:avLst/>
          </a:prstGeom>
          <a:ln>
            <a:solidFill>
              <a:schemeClr val="tx1"/>
            </a:solidFill>
          </a:ln>
        </p:spPr>
      </p:pic>
      <p:sp>
        <p:nvSpPr>
          <p:cNvPr id="9" name="Rounded Rectangle 8">
            <a:hlinkClick r:id="rId10" action="ppaction://hlinkfile"/>
          </p:cNvPr>
          <p:cNvSpPr/>
          <p:nvPr/>
        </p:nvSpPr>
        <p:spPr>
          <a:xfrm>
            <a:off x="3984655" y="6134852"/>
            <a:ext cx="1152128"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500" b="1" dirty="0" smtClean="0">
                <a:solidFill>
                  <a:schemeClr val="tx1"/>
                </a:solidFill>
                <a:latin typeface="Arial" panose="020B0604020202020204" pitchFamily="34" charset="0"/>
                <a:cs typeface="Arial" panose="020B0604020202020204" pitchFamily="34" charset="0"/>
              </a:rPr>
              <a:t>Click Here</a:t>
            </a:r>
            <a:endParaRPr lang="en-GB" sz="15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750585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vol="80000">
                <p:cTn id="13" fill="hold" display="0">
                  <p:stCondLst>
                    <p:cond delay="indefinite"/>
                  </p:stCondLst>
                </p:cTn>
                <p:tgtEl>
                  <p:spTgt spid="8"/>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664628"/>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30" dirty="0"/>
              <a:t>Examples of waste in the production process include:</a:t>
            </a:r>
          </a:p>
          <a:p>
            <a:pPr marL="811213" indent="-368300">
              <a:buClr>
                <a:schemeClr val="accent6">
                  <a:lumMod val="50000"/>
                </a:schemeClr>
              </a:buClr>
              <a:buFont typeface="Arial" panose="020B0604020202020204" pitchFamily="34" charset="0"/>
              <a:buChar char="•"/>
            </a:pPr>
            <a:r>
              <a:rPr lang="en-US" sz="2130" dirty="0" smtClean="0"/>
              <a:t>time </a:t>
            </a:r>
            <a:r>
              <a:rPr lang="en-US" sz="2130" dirty="0"/>
              <a:t>spent waiting for parts to arrive</a:t>
            </a:r>
          </a:p>
          <a:p>
            <a:pPr marL="811213" indent="-368300">
              <a:buClr>
                <a:schemeClr val="accent6">
                  <a:lumMod val="50000"/>
                </a:schemeClr>
              </a:buClr>
              <a:buFont typeface="Arial" panose="020B0604020202020204" pitchFamily="34" charset="0"/>
              <a:buChar char="•"/>
            </a:pPr>
            <a:r>
              <a:rPr lang="en-US" sz="2130" dirty="0" smtClean="0"/>
              <a:t>unsold </a:t>
            </a:r>
            <a:r>
              <a:rPr lang="en-US" sz="2130" dirty="0"/>
              <a:t>stock having to be stored</a:t>
            </a:r>
          </a:p>
          <a:p>
            <a:pPr marL="811213" indent="-368300">
              <a:buClr>
                <a:schemeClr val="accent6">
                  <a:lumMod val="50000"/>
                </a:schemeClr>
              </a:buClr>
              <a:buFont typeface="Arial" panose="020B0604020202020204" pitchFamily="34" charset="0"/>
              <a:buChar char="•"/>
            </a:pPr>
            <a:r>
              <a:rPr lang="en-US" sz="2130" dirty="0" smtClean="0"/>
              <a:t>time </a:t>
            </a:r>
            <a:r>
              <a:rPr lang="en-US" sz="2130" dirty="0"/>
              <a:t>wasted when the layout of a workplace is not conducive to efficient working, e.g. when there is too much movement of parts and labour around a factory</a:t>
            </a:r>
          </a:p>
          <a:p>
            <a:pPr marL="811213" indent="-368300">
              <a:buClr>
                <a:schemeClr val="accent6">
                  <a:lumMod val="50000"/>
                </a:schemeClr>
              </a:buClr>
              <a:buFont typeface="Arial" panose="020B0604020202020204" pitchFamily="34" charset="0"/>
              <a:buChar char="•"/>
            </a:pPr>
            <a:r>
              <a:rPr lang="en-US" sz="2130" dirty="0" smtClean="0"/>
              <a:t>money </a:t>
            </a:r>
            <a:r>
              <a:rPr lang="en-US" sz="2130" dirty="0"/>
              <a:t>wasted when machinery is bought for a one off job then left lying idle</a:t>
            </a:r>
          </a:p>
          <a:p>
            <a:pPr marL="811213" indent="-368300">
              <a:buClr>
                <a:schemeClr val="accent6">
                  <a:lumMod val="50000"/>
                </a:schemeClr>
              </a:buClr>
              <a:buFont typeface="Arial" panose="020B0604020202020204" pitchFamily="34" charset="0"/>
              <a:buChar char="•"/>
            </a:pPr>
            <a:r>
              <a:rPr lang="en-US" sz="2130" dirty="0" smtClean="0"/>
              <a:t>people </a:t>
            </a:r>
            <a:r>
              <a:rPr lang="en-US" sz="2130" dirty="0"/>
              <a:t>trained in a single skill will be idle when that skill is not required.</a:t>
            </a:r>
          </a:p>
          <a:p>
            <a:pPr marL="439738" indent="-439738">
              <a:buClr>
                <a:schemeClr val="accent6">
                  <a:lumMod val="50000"/>
                </a:schemeClr>
              </a:buClr>
              <a:buFont typeface="Wingdings 3" panose="05040102010807070707" pitchFamily="18" charset="2"/>
              <a:buChar char=""/>
            </a:pPr>
            <a:r>
              <a:rPr lang="en-US" sz="2130" dirty="0"/>
              <a:t>Firms should also consider whether they need their own transport fleets or whether money can be saved by hiring a logistics firm to carry out deliveries as and when necessary. The advantage of having your own lorry fleet and workers to drive them at any time of the day or night is often outweighed by the disadvantage of drivers and lorries' lying idle, and the payroll cost of employing the drivers</a:t>
            </a:r>
            <a:r>
              <a:rPr lang="en-US" sz="2130" dirty="0" smtClean="0"/>
              <a:t>.</a:t>
            </a:r>
            <a:endParaRPr lang="en-US" sz="213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9.2 </a:t>
            </a:r>
            <a:r>
              <a:rPr lang="en-GB" sz="3200" dirty="0"/>
              <a:t>– </a:t>
            </a:r>
            <a:r>
              <a:rPr lang="en-GB" sz="3200" dirty="0" smtClean="0"/>
              <a:t>The Manufacturing Production Process</a:t>
            </a:r>
            <a:endParaRPr lang="en-GB" sz="32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029907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dirty="0" smtClean="0"/>
              <a:t>The </a:t>
            </a:r>
            <a:r>
              <a:rPr lang="en-US" sz="2000" b="1" dirty="0">
                <a:solidFill>
                  <a:srgbClr val="FF0000"/>
                </a:solidFill>
              </a:rPr>
              <a:t>'pull system</a:t>
            </a:r>
            <a:r>
              <a:rPr lang="en-US" sz="2000" dirty="0"/>
              <a:t>', whereby finished products are created in response to customer orders, can be made to work efficiently by using </a:t>
            </a:r>
            <a:r>
              <a:rPr lang="en-US" sz="2000" b="1" dirty="0">
                <a:solidFill>
                  <a:srgbClr val="FF0000"/>
                </a:solidFill>
              </a:rPr>
              <a:t>Kanban</a:t>
            </a:r>
            <a:r>
              <a:rPr lang="en-US" sz="2000" dirty="0"/>
              <a:t>. This is a system of cards used to trigger the movement or production of goods. In most car manufacturers, each car and each box of components will have its own Kanban card, which will carry instructions to move within the production process. So each vehicle can be tracked as it works its way through </a:t>
            </a:r>
            <a:r>
              <a:rPr lang="en-US" sz="2000" dirty="0" smtClean="0"/>
              <a:t>production.</a:t>
            </a:r>
          </a:p>
          <a:p>
            <a:pPr marL="439738" indent="-439738">
              <a:buClr>
                <a:schemeClr val="accent6">
                  <a:lumMod val="50000"/>
                </a:schemeClr>
              </a:buClr>
              <a:buFont typeface="Wingdings 3" panose="05040102010807070707" pitchFamily="18" charset="2"/>
              <a:buChar char=""/>
            </a:pPr>
            <a:r>
              <a:rPr lang="en-US" sz="2000" dirty="0" smtClean="0"/>
              <a:t>In </a:t>
            </a:r>
            <a:r>
              <a:rPr lang="en-US" sz="2000" dirty="0"/>
              <a:t>many businesses Kanban is part of a sophisticated electronic system, which needs to be carefully organised in consultation with suppliers. It contrasts with mass production, where a large quantity of identical products were made and then held in stock to await orders.</a:t>
            </a:r>
          </a:p>
          <a:p>
            <a:pPr marL="439738" indent="-439738">
              <a:buClr>
                <a:schemeClr val="accent6">
                  <a:lumMod val="50000"/>
                </a:schemeClr>
              </a:buClr>
              <a:buFont typeface="Wingdings 3" panose="05040102010807070707" pitchFamily="18" charset="2"/>
              <a:buChar char=""/>
            </a:pPr>
            <a:r>
              <a:rPr lang="en-US" sz="2000" dirty="0"/>
              <a:t>Flexibility is also very important in lean management. This may apply to people - if </a:t>
            </a:r>
            <a:r>
              <a:rPr lang="en-US" sz="2000" dirty="0" smtClean="0"/>
              <a:t>multi-skilled</a:t>
            </a:r>
            <a:r>
              <a:rPr lang="en-US" sz="2000" dirty="0"/>
              <a:t>, they can be kept busy in a variety of ways, attending to a range of production processes </a:t>
            </a:r>
            <a:r>
              <a:rPr lang="en-US" sz="2000" dirty="0" smtClean="0"/>
              <a:t>and </a:t>
            </a:r>
            <a:r>
              <a:rPr lang="en-US" sz="2000" dirty="0"/>
              <a:t>moving to whichever of these needs most help. But it can also apply to capital. Machines that have only one use will be idle when not needed. Machines that can be programmed to make a variety of products can be used to meet changing customer </a:t>
            </a:r>
            <a:r>
              <a:rPr lang="en-US" sz="2000" dirty="0" smtClean="0"/>
              <a:t>needs</a:t>
            </a:r>
            <a:r>
              <a:rPr lang="en-US" sz="2000" dirty="0"/>
              <a:t>. This is called </a:t>
            </a:r>
            <a:r>
              <a:rPr lang="en-US" sz="2000" b="1" dirty="0">
                <a:solidFill>
                  <a:srgbClr val="FF0000"/>
                </a:solidFill>
              </a:rPr>
              <a:t>flexible </a:t>
            </a:r>
            <a:r>
              <a:rPr lang="en-US" sz="2000" b="1" dirty="0" err="1">
                <a:solidFill>
                  <a:srgbClr val="FF0000"/>
                </a:solidFill>
              </a:rPr>
              <a:t>specialisation</a:t>
            </a:r>
            <a:r>
              <a:rPr lang="en-US" sz="2000" dirty="0"/>
              <a:t>.</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9.2 </a:t>
            </a:r>
            <a:r>
              <a:rPr lang="en-GB" sz="3200" dirty="0"/>
              <a:t>– </a:t>
            </a:r>
            <a:r>
              <a:rPr lang="en-GB" sz="3200" dirty="0" smtClean="0"/>
              <a:t>The Manufacturing Production Process</a:t>
            </a:r>
            <a:endParaRPr lang="en-GB" sz="32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807211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dirty="0" smtClean="0"/>
              <a:t>9.2 </a:t>
            </a:r>
            <a:r>
              <a:rPr lang="en-GB" sz="3200" dirty="0"/>
              <a:t>– </a:t>
            </a:r>
            <a:r>
              <a:rPr lang="en-GB" sz="3200" dirty="0" smtClean="0"/>
              <a:t>The Manufacturing Production Process</a:t>
            </a:r>
            <a:endParaRPr lang="en-GB" sz="32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1200" b="1" dirty="0">
              <a:latin typeface="Arial" panose="020B0604020202020204" pitchFamily="34" charset="0"/>
              <a:cs typeface="Arial" panose="020B0604020202020204" pitchFamily="34" charset="0"/>
            </a:endParaRPr>
          </a:p>
        </p:txBody>
      </p:sp>
      <p:sp>
        <p:nvSpPr>
          <p:cNvPr id="5" name="Rectangle 4"/>
          <p:cNvSpPr/>
          <p:nvPr/>
        </p:nvSpPr>
        <p:spPr>
          <a:xfrm>
            <a:off x="323527" y="1124744"/>
            <a:ext cx="8496945" cy="5509200"/>
          </a:xfrm>
          <a:prstGeom prst="rect">
            <a:avLst/>
          </a:prstGeom>
          <a:solidFill>
            <a:schemeClr val="accent6">
              <a:lumMod val="40000"/>
              <a:lumOff val="60000"/>
            </a:schemeClr>
          </a:solidFill>
          <a:ln w="57150">
            <a:solidFill>
              <a:srgbClr val="002060"/>
            </a:solidFill>
          </a:ln>
        </p:spPr>
        <p:txBody>
          <a:bodyPr wrap="square">
            <a:spAutoFit/>
          </a:bodyPr>
          <a:lstStyle/>
          <a:p>
            <a:pPr>
              <a:buClr>
                <a:schemeClr val="accent6">
                  <a:lumMod val="50000"/>
                </a:schemeClr>
              </a:buClr>
            </a:pPr>
            <a:r>
              <a:rPr lang="en-US" sz="2200" b="1" dirty="0"/>
              <a:t>Time-based management </a:t>
            </a:r>
            <a:r>
              <a:rPr lang="en-US" sz="2200" dirty="0"/>
              <a:t>focuses on flexibility because this is the best way to avoid wasting time, either through some employees having nothing to do or some machinery idle. Short production runs meeting specific customer needs, together with flexibility, can cut the time taken in production. This approach fits neatly with JIT and Kanban</a:t>
            </a:r>
            <a:r>
              <a:rPr lang="en-US" sz="2200" dirty="0" smtClean="0"/>
              <a:t>.</a:t>
            </a:r>
          </a:p>
          <a:p>
            <a:pPr>
              <a:buClr>
                <a:schemeClr val="accent6">
                  <a:lumMod val="50000"/>
                </a:schemeClr>
              </a:buClr>
            </a:pPr>
            <a:r>
              <a:rPr lang="en-US" sz="2200" b="1" dirty="0"/>
              <a:t>Kanban</a:t>
            </a:r>
            <a:r>
              <a:rPr lang="en-US" sz="2200" dirty="0"/>
              <a:t> is a Japanese JIT system which uses cards to track stocks of inputs automatically, so that components are delivered to the right place at the right time. The system helps to co-ordinate production in the least wasteful way. Stock is pulled into the production process as it is needed. It requires very close relationships with suppliers.</a:t>
            </a:r>
          </a:p>
          <a:p>
            <a:pPr>
              <a:buClr>
                <a:schemeClr val="accent6">
                  <a:lumMod val="50000"/>
                </a:schemeClr>
              </a:buClr>
            </a:pPr>
            <a:r>
              <a:rPr lang="en-US" sz="2200" b="1" dirty="0"/>
              <a:t>Flexible </a:t>
            </a:r>
            <a:r>
              <a:rPr lang="en-US" sz="2200" b="1" dirty="0" err="1"/>
              <a:t>specialisation</a:t>
            </a:r>
            <a:r>
              <a:rPr lang="en-US" sz="2200" b="1" dirty="0"/>
              <a:t> </a:t>
            </a:r>
            <a:r>
              <a:rPr lang="en-US" sz="2200" dirty="0"/>
              <a:t>ensures that the business can change its products very quickly in response to changes in the market and customer demand. Both employees and machines can adapt to changing customer requirements</a:t>
            </a:r>
            <a:r>
              <a:rPr lang="en-US" sz="2200" dirty="0" smtClean="0"/>
              <a:t>.</a:t>
            </a:r>
            <a:endParaRPr lang="en-US" sz="2200" dirty="0"/>
          </a:p>
        </p:txBody>
      </p:sp>
    </p:spTree>
    <p:extLst>
      <p:ext uri="{BB962C8B-B14F-4D97-AF65-F5344CB8AC3E}">
        <p14:creationId xmlns:p14="http://schemas.microsoft.com/office/powerpoint/2010/main" val="111212543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984776" cy="5386090"/>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150" dirty="0"/>
              <a:t>Businesses look to eliminate waste by ensuring that tasks are carried out in the most efficient way. Some jobs, such as drilling holes in sheets of metal or packing first aid items into boxes are mind-numbingly boring, and workers may be encouraged, through the use of suggestion boxes or in discussion, to identify better ways of doing things.</a:t>
            </a:r>
          </a:p>
          <a:p>
            <a:pPr marL="439738" indent="-439738">
              <a:buClr>
                <a:schemeClr val="accent6">
                  <a:lumMod val="50000"/>
                </a:schemeClr>
              </a:buClr>
              <a:buFont typeface="Wingdings 3" panose="05040102010807070707" pitchFamily="18" charset="2"/>
              <a:buChar char=""/>
            </a:pPr>
            <a:r>
              <a:rPr lang="en-US" sz="2150" dirty="0"/>
              <a:t>Lean people management will often require multiskilling - ensuring that everyone is flexible and trained to carry out a range of tasks. This can help to give employees a greater sense of involvement in the production process. Encouraging them to spend time discussing ways of adding value to the product, or of saving time and cutting costs, is also an important element in lean management. Financial rewards are provided for all suggestions acted upon.</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9.3 </a:t>
            </a:r>
            <a:r>
              <a:rPr lang="en-GB" sz="2800" dirty="0"/>
              <a:t>– </a:t>
            </a:r>
            <a:r>
              <a:rPr lang="en-GB" sz="2800" dirty="0" smtClean="0"/>
              <a:t>Organising Production – People Management</a:t>
            </a:r>
            <a:endParaRPr lang="en-GB" sz="28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50</a:t>
            </a:r>
            <a:endParaRPr lang="en-GB" sz="1200" b="1" dirty="0">
              <a:latin typeface="Arial" panose="020B0604020202020204" pitchFamily="34" charset="0"/>
              <a:cs typeface="Arial" panose="020B0604020202020204" pitchFamily="34" charset="0"/>
            </a:endParaRPr>
          </a:p>
        </p:txBody>
      </p:sp>
      <p:pic>
        <p:nvPicPr>
          <p:cNvPr id="43010" name="Picture 2" descr="Image result for People Manage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09" t="6671" r="3896"/>
          <a:stretch/>
        </p:blipFill>
        <p:spPr bwMode="auto">
          <a:xfrm>
            <a:off x="7308304" y="1077299"/>
            <a:ext cx="1584176" cy="1201876"/>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Image result for People Manage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73442"/>
            <a:ext cx="158417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43014" name="Picture 6" descr="Image result for effective people managemen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557"/>
          <a:stretch/>
        </p:blipFill>
        <p:spPr bwMode="auto">
          <a:xfrm>
            <a:off x="7308304" y="4029626"/>
            <a:ext cx="1584176" cy="1122114"/>
          </a:xfrm>
          <a:prstGeom prst="rect">
            <a:avLst/>
          </a:prstGeom>
          <a:noFill/>
          <a:extLst>
            <a:ext uri="{909E8E84-426E-40DD-AFC4-6F175D3DCCD1}">
              <a14:hiddenFill xmlns:a14="http://schemas.microsoft.com/office/drawing/2010/main">
                <a:solidFill>
                  <a:srgbClr val="FFFFFF"/>
                </a:solidFill>
              </a14:hiddenFill>
            </a:ext>
          </a:extLst>
        </p:spPr>
      </p:pic>
      <p:pic>
        <p:nvPicPr>
          <p:cNvPr id="43016" name="Picture 8" descr="Image result for lean management peop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5242" t="3297" r="6111" b="3779"/>
          <a:stretch/>
        </p:blipFill>
        <p:spPr bwMode="auto">
          <a:xfrm>
            <a:off x="7308304" y="5220269"/>
            <a:ext cx="1584176" cy="1449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51441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640960" cy="378565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400" dirty="0"/>
              <a:t>Defective products are a major source of waste, so it follows that reducing defects is key to lean </a:t>
            </a:r>
            <a:r>
              <a:rPr lang="en-US" sz="2400" dirty="0" smtClean="0"/>
              <a:t>management.</a:t>
            </a:r>
          </a:p>
          <a:p>
            <a:pPr marL="439738" indent="-439738">
              <a:buClr>
                <a:schemeClr val="accent6">
                  <a:lumMod val="50000"/>
                </a:schemeClr>
              </a:buClr>
              <a:buFont typeface="Wingdings 3" panose="05040102010807070707" pitchFamily="18" charset="2"/>
              <a:buChar char=""/>
            </a:pPr>
            <a:r>
              <a:rPr lang="en-US" sz="2400" dirty="0" smtClean="0"/>
              <a:t>Businesses </a:t>
            </a:r>
            <a:r>
              <a:rPr lang="en-US" sz="2400" dirty="0"/>
              <a:t>can employ a zero defects policy. This means getting everything Tight first time'. This will have to include supplier businesses, and highlights the importance of good, close supplier relationships. It also highlights lean people </a:t>
            </a:r>
            <a:r>
              <a:rPr lang="en-US" sz="2400" dirty="0" smtClean="0"/>
              <a:t>management.</a:t>
            </a:r>
          </a:p>
          <a:p>
            <a:pPr marL="439738" indent="-439738">
              <a:buClr>
                <a:schemeClr val="accent6">
                  <a:lumMod val="50000"/>
                </a:schemeClr>
              </a:buClr>
              <a:buFont typeface="Wingdings 3" panose="05040102010807070707" pitchFamily="18" charset="2"/>
              <a:buChar char=""/>
            </a:pPr>
            <a:r>
              <a:rPr lang="en-US" sz="2400" dirty="0" smtClean="0"/>
              <a:t>Quality </a:t>
            </a:r>
            <a:r>
              <a:rPr lang="en-US" sz="2400" dirty="0"/>
              <a:t>issues are examined in more detail in the next </a:t>
            </a:r>
            <a:r>
              <a:rPr lang="en-US" sz="2400" dirty="0" smtClean="0"/>
              <a:t>section. </a:t>
            </a:r>
            <a:r>
              <a:rPr lang="en-US" sz="2400" dirty="0"/>
              <a:t>The case study </a:t>
            </a:r>
            <a:r>
              <a:rPr lang="en-US" sz="2400" dirty="0" smtClean="0"/>
              <a:t>next shows </a:t>
            </a:r>
            <a:r>
              <a:rPr lang="en-US" sz="2400" dirty="0"/>
              <a:t>how quality may affect competitiveness. </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9.3 </a:t>
            </a:r>
            <a:r>
              <a:rPr lang="en-GB" sz="3600" dirty="0"/>
              <a:t>– </a:t>
            </a:r>
            <a:r>
              <a:rPr lang="en-GB" sz="3600" dirty="0" smtClean="0"/>
              <a:t>Organising Production – Quality</a:t>
            </a:r>
            <a:endParaRPr lang="en-GB" sz="36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50</a:t>
            </a:r>
            <a:endParaRPr lang="en-GB" sz="1200" b="1" dirty="0">
              <a:latin typeface="Arial" panose="020B0604020202020204" pitchFamily="34" charset="0"/>
              <a:cs typeface="Arial" panose="020B0604020202020204" pitchFamily="34" charset="0"/>
            </a:endParaRPr>
          </a:p>
        </p:txBody>
      </p:sp>
      <p:pic>
        <p:nvPicPr>
          <p:cNvPr id="47106" name="Picture 2" descr="Image result for how to reduce production wast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818"/>
          <a:stretch/>
        </p:blipFill>
        <p:spPr bwMode="auto">
          <a:xfrm>
            <a:off x="2427067" y="4828675"/>
            <a:ext cx="3153045" cy="1772751"/>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how to reduce production was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00" t="6518" r="3373" b="7591"/>
          <a:stretch/>
        </p:blipFill>
        <p:spPr bwMode="auto">
          <a:xfrm>
            <a:off x="5724128" y="4482776"/>
            <a:ext cx="3096344" cy="2114576"/>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Image result for kaiz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869160"/>
            <a:ext cx="1815507" cy="1781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79929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480720" cy="5632311"/>
          </a:xfrm>
          <a:prstGeom prst="rect">
            <a:avLst/>
          </a:prstGeom>
        </p:spPr>
        <p:txBody>
          <a:bodyPr wrap="square">
            <a:spAutoFit/>
          </a:bodyPr>
          <a:lstStyle/>
          <a:p>
            <a:pPr>
              <a:buClr>
                <a:schemeClr val="accent6">
                  <a:lumMod val="50000"/>
                </a:schemeClr>
              </a:buClr>
            </a:pPr>
            <a:r>
              <a:rPr lang="en-US" sz="2000" b="1" dirty="0">
                <a:solidFill>
                  <a:srgbClr val="002060"/>
                </a:solidFill>
              </a:rPr>
              <a:t>Bangalore, India, August 2011</a:t>
            </a:r>
          </a:p>
          <a:p>
            <a:pPr marL="439738" indent="-439738">
              <a:buClr>
                <a:schemeClr val="accent6">
                  <a:lumMod val="50000"/>
                </a:schemeClr>
              </a:buClr>
              <a:buFont typeface="Wingdings 3" panose="05040102010807070707" pitchFamily="18" charset="2"/>
              <a:buChar char=""/>
            </a:pPr>
            <a:r>
              <a:rPr lang="en-US" sz="2000" dirty="0">
                <a:solidFill>
                  <a:srgbClr val="002060"/>
                </a:solidFill>
              </a:rPr>
              <a:t>An American man, with a complex medical history, is having open heart surgery. The surgeon operates with robotic precision and calm professionalism. The patient had found out beforehand that these doctors perform significantly better than most Western hospitals and patients are five times less likely to suffer from post surgical complications than in the National Health Service (NHS).</a:t>
            </a:r>
          </a:p>
          <a:p>
            <a:pPr marL="439738" indent="-439738">
              <a:buClr>
                <a:schemeClr val="accent6">
                  <a:lumMod val="50000"/>
                </a:schemeClr>
              </a:buClr>
              <a:buFont typeface="Wingdings 3" panose="05040102010807070707" pitchFamily="18" charset="2"/>
              <a:buChar char=""/>
            </a:pPr>
            <a:r>
              <a:rPr lang="en-US" sz="2000" dirty="0">
                <a:solidFill>
                  <a:srgbClr val="002060"/>
                </a:solidFill>
              </a:rPr>
              <a:t>The Indian hospital </a:t>
            </a:r>
            <a:r>
              <a:rPr lang="en-US" sz="2000" dirty="0" err="1">
                <a:solidFill>
                  <a:srgbClr val="002060"/>
                </a:solidFill>
              </a:rPr>
              <a:t>specialises</a:t>
            </a:r>
            <a:r>
              <a:rPr lang="en-US" sz="2000" dirty="0">
                <a:solidFill>
                  <a:srgbClr val="002060"/>
                </a:solidFill>
              </a:rPr>
              <a:t> in heart surgery. In 2008 its 42 surgeons performed more than 8,000 operations. As volume and quality increase, costs per operation come down. India has huge health problems, but is also a laboratory for a new generation of medical innovators. </a:t>
            </a:r>
            <a:r>
              <a:rPr lang="en-US" sz="2000" dirty="0" err="1">
                <a:solidFill>
                  <a:srgbClr val="002060"/>
                </a:solidFill>
              </a:rPr>
              <a:t>Aravind</a:t>
            </a:r>
            <a:r>
              <a:rPr lang="en-US" sz="2000" dirty="0">
                <a:solidFill>
                  <a:srgbClr val="002060"/>
                </a:solidFill>
              </a:rPr>
              <a:t> Eye Hospital in Tamil Nadu does </a:t>
            </a:r>
            <a:r>
              <a:rPr lang="en-US" sz="2000" dirty="0" smtClean="0">
                <a:solidFill>
                  <a:srgbClr val="002060"/>
                </a:solidFill>
              </a:rPr>
              <a:t>60% </a:t>
            </a:r>
            <a:r>
              <a:rPr lang="en-US" sz="2000" dirty="0">
                <a:solidFill>
                  <a:srgbClr val="002060"/>
                </a:solidFill>
              </a:rPr>
              <a:t>of the NHS volume of cataract surgery at </a:t>
            </a:r>
            <a:r>
              <a:rPr lang="en-US" sz="2000" dirty="0" smtClean="0">
                <a:solidFill>
                  <a:srgbClr val="002060"/>
                </a:solidFill>
              </a:rPr>
              <a:t>1% </a:t>
            </a:r>
            <a:r>
              <a:rPr lang="en-US" sz="2000" dirty="0">
                <a:solidFill>
                  <a:srgbClr val="002060"/>
                </a:solidFill>
              </a:rPr>
              <a:t>of the cost, yet its results are better than those of the NHS</a:t>
            </a:r>
            <a:r>
              <a:rPr lang="en-US" sz="2000" dirty="0" smtClean="0">
                <a:solidFill>
                  <a:srgbClr val="002060"/>
                </a:solidFill>
              </a:rPr>
              <a:t>.</a:t>
            </a:r>
            <a:endParaRPr lang="en-US" sz="20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9.3 </a:t>
            </a:r>
            <a:r>
              <a:rPr lang="en-GB" sz="3600" dirty="0"/>
              <a:t>– </a:t>
            </a:r>
            <a:r>
              <a:rPr lang="en-GB" sz="3600" dirty="0" smtClean="0"/>
              <a:t>Organising Production – Quality</a:t>
            </a:r>
            <a:endParaRPr lang="en-GB" sz="36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50</a:t>
            </a:r>
            <a:endParaRPr lang="en-GB" sz="1200" b="1" dirty="0">
              <a:latin typeface="Arial" panose="020B0604020202020204" pitchFamily="34" charset="0"/>
              <a:cs typeface="Arial" panose="020B0604020202020204" pitchFamily="34" charset="0"/>
            </a:endParaRPr>
          </a:p>
        </p:txBody>
      </p:sp>
      <p:pic>
        <p:nvPicPr>
          <p:cNvPr id="49154" name="Picture 2" descr="Image result for Aravind Eye Hos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139552"/>
            <a:ext cx="2140496" cy="1605372"/>
          </a:xfrm>
          <a:prstGeom prst="rect">
            <a:avLst/>
          </a:prstGeom>
          <a:noFill/>
          <a:extLst>
            <a:ext uri="{909E8E84-426E-40DD-AFC4-6F175D3DCCD1}">
              <a14:hiddenFill xmlns:a14="http://schemas.microsoft.com/office/drawing/2010/main">
                <a:solidFill>
                  <a:srgbClr val="FFFFFF"/>
                </a:solidFill>
              </a14:hiddenFill>
            </a:ext>
          </a:extLst>
        </p:spPr>
      </p:pic>
      <p:pic>
        <p:nvPicPr>
          <p:cNvPr id="49156" name="Picture 4" descr="Image result for Aravind Eye Hospit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873455"/>
            <a:ext cx="2140496" cy="1200818"/>
          </a:xfrm>
          <a:prstGeom prst="rect">
            <a:avLst/>
          </a:prstGeom>
          <a:noFill/>
          <a:extLst>
            <a:ext uri="{909E8E84-426E-40DD-AFC4-6F175D3DCCD1}">
              <a14:hiddenFill xmlns:a14="http://schemas.microsoft.com/office/drawing/2010/main">
                <a:solidFill>
                  <a:srgbClr val="FFFFFF"/>
                </a:solidFill>
              </a14:hiddenFill>
            </a:ext>
          </a:extLst>
        </p:spPr>
      </p:pic>
      <p:pic>
        <p:nvPicPr>
          <p:cNvPr id="49158" name="Picture 6" descr="Image result for Aravind Eye Hospit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4202804"/>
            <a:ext cx="2140496" cy="1605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5033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640960" cy="5324535"/>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dirty="0">
                <a:solidFill>
                  <a:srgbClr val="002060"/>
                </a:solidFill>
              </a:rPr>
              <a:t>It has been argued that the NHS needs to close down 'under-performing' hospitals so that operations can be concentrated in centres of excellence. </a:t>
            </a:r>
          </a:p>
          <a:p>
            <a:pPr marL="439738" indent="-439738">
              <a:buClr>
                <a:schemeClr val="accent6">
                  <a:lumMod val="50000"/>
                </a:schemeClr>
              </a:buClr>
              <a:buFont typeface="Wingdings 3" panose="05040102010807070707" pitchFamily="18" charset="2"/>
              <a:buChar char=""/>
            </a:pPr>
            <a:r>
              <a:rPr lang="en-US" sz="2000" dirty="0" smtClean="0">
                <a:solidFill>
                  <a:srgbClr val="002060"/>
                </a:solidFill>
              </a:rPr>
              <a:t>These </a:t>
            </a:r>
            <a:r>
              <a:rPr lang="en-US" sz="2000" dirty="0">
                <a:solidFill>
                  <a:srgbClr val="002060"/>
                </a:solidFill>
              </a:rPr>
              <a:t>proposals have met with stiff resistance. For example Leeds General Infirmary, which </a:t>
            </a:r>
            <a:r>
              <a:rPr lang="en-US" sz="2000" dirty="0" err="1">
                <a:solidFill>
                  <a:srgbClr val="002060"/>
                </a:solidFill>
              </a:rPr>
              <a:t>specialises</a:t>
            </a:r>
            <a:r>
              <a:rPr lang="en-US" sz="2000" dirty="0">
                <a:solidFill>
                  <a:srgbClr val="002060"/>
                </a:solidFill>
              </a:rPr>
              <a:t> in cardiac surgery for children, is one of those hospitals earmarked for closure with operations moved to Newcastle some 100 miles away. Yet Leeds has over three times more potential patients within a one hour drive than Newcastle.</a:t>
            </a:r>
          </a:p>
          <a:p>
            <a:pPr marL="439738" indent="-439738">
              <a:buClr>
                <a:schemeClr val="accent6">
                  <a:lumMod val="50000"/>
                </a:schemeClr>
              </a:buClr>
              <a:buFont typeface="Wingdings 3" panose="05040102010807070707" pitchFamily="18" charset="2"/>
              <a:buChar char=""/>
            </a:pPr>
            <a:r>
              <a:rPr lang="en-US" sz="2000" dirty="0" err="1">
                <a:solidFill>
                  <a:srgbClr val="002060"/>
                </a:solidFill>
              </a:rPr>
              <a:t>Dr</a:t>
            </a:r>
            <a:r>
              <a:rPr lang="en-US" sz="2000" dirty="0">
                <a:solidFill>
                  <a:srgbClr val="002060"/>
                </a:solidFill>
              </a:rPr>
              <a:t> Phil Hammond, a General Practitioner (GP) suggests that the NHS needs to concentrate on:</a:t>
            </a:r>
          </a:p>
          <a:p>
            <a:pPr marL="804863" indent="-354013">
              <a:buClr>
                <a:schemeClr val="accent6">
                  <a:lumMod val="50000"/>
                </a:schemeClr>
              </a:buClr>
              <a:buFont typeface="+mj-lt"/>
              <a:buAutoNum type="arabicPeriod"/>
            </a:pPr>
            <a:r>
              <a:rPr lang="en-US" sz="2000" dirty="0" smtClean="0">
                <a:solidFill>
                  <a:srgbClr val="002060"/>
                </a:solidFill>
              </a:rPr>
              <a:t>An </a:t>
            </a:r>
            <a:r>
              <a:rPr lang="en-US" sz="2000" dirty="0">
                <a:solidFill>
                  <a:srgbClr val="002060"/>
                </a:solidFill>
              </a:rPr>
              <a:t>unwavering focus on performance.</a:t>
            </a:r>
          </a:p>
          <a:p>
            <a:pPr marL="804863" indent="-354013">
              <a:buClr>
                <a:schemeClr val="accent6">
                  <a:lumMod val="50000"/>
                </a:schemeClr>
              </a:buClr>
              <a:buFont typeface="+mj-lt"/>
              <a:buAutoNum type="arabicPeriod"/>
            </a:pPr>
            <a:r>
              <a:rPr lang="en-US" sz="2000" dirty="0" smtClean="0">
                <a:solidFill>
                  <a:srgbClr val="002060"/>
                </a:solidFill>
              </a:rPr>
              <a:t>Making </a:t>
            </a:r>
            <a:r>
              <a:rPr lang="en-US" sz="2000" dirty="0">
                <a:solidFill>
                  <a:srgbClr val="002060"/>
                </a:solidFill>
              </a:rPr>
              <a:t>doctors accountable for how money is spent, including design of hospitals</a:t>
            </a:r>
          </a:p>
          <a:p>
            <a:pPr marL="804863" indent="-354013">
              <a:buClr>
                <a:schemeClr val="accent6">
                  <a:lumMod val="50000"/>
                </a:schemeClr>
              </a:buClr>
              <a:buFont typeface="+mj-lt"/>
              <a:buAutoNum type="arabicPeriod"/>
            </a:pPr>
            <a:r>
              <a:rPr lang="en-US" sz="2000" dirty="0" smtClean="0">
                <a:solidFill>
                  <a:srgbClr val="002060"/>
                </a:solidFill>
              </a:rPr>
              <a:t>Finding </a:t>
            </a:r>
            <a:r>
              <a:rPr lang="en-US" sz="2000" dirty="0">
                <a:solidFill>
                  <a:srgbClr val="002060"/>
                </a:solidFill>
              </a:rPr>
              <a:t>ways for healthcare specialists to learn from other industries, aiming to make product defects so rare that they are a one-in-a-million occurrence.</a:t>
            </a:r>
          </a:p>
          <a:p>
            <a:pPr marL="804863" indent="-354013">
              <a:buClr>
                <a:schemeClr val="accent6">
                  <a:lumMod val="50000"/>
                </a:schemeClr>
              </a:buClr>
              <a:buFont typeface="+mj-lt"/>
              <a:buAutoNum type="arabicPeriod"/>
            </a:pPr>
            <a:r>
              <a:rPr lang="en-US" sz="2000" dirty="0" smtClean="0">
                <a:solidFill>
                  <a:srgbClr val="002060"/>
                </a:solidFill>
              </a:rPr>
              <a:t>Opening </a:t>
            </a:r>
            <a:r>
              <a:rPr lang="en-US" sz="2000" dirty="0">
                <a:solidFill>
                  <a:srgbClr val="002060"/>
                </a:solidFill>
              </a:rPr>
              <a:t>the NHS to competition.</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9.3 </a:t>
            </a:r>
            <a:r>
              <a:rPr lang="en-GB" sz="3600" dirty="0"/>
              <a:t>– </a:t>
            </a:r>
            <a:r>
              <a:rPr lang="en-GB" sz="3600" dirty="0" smtClean="0"/>
              <a:t>Organising Production – Quality</a:t>
            </a:r>
            <a:endParaRPr lang="en-GB" sz="36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97334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912768" cy="5632311"/>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00" dirty="0">
                <a:solidFill>
                  <a:srgbClr val="002060"/>
                </a:solidFill>
              </a:rPr>
              <a:t>All these suggestions have contentious elements, but any government in the UK must seek to get more from its health care system, not least because we are all living longer and will need more of the NHS's care in future. The NHS is consuming ever more of the nation's resources.</a:t>
            </a:r>
          </a:p>
          <a:p>
            <a:pPr marL="439738" indent="-439738">
              <a:buClr>
                <a:schemeClr val="accent6">
                  <a:lumMod val="50000"/>
                </a:schemeClr>
              </a:buClr>
              <a:buFont typeface="Wingdings 3" panose="05040102010807070707" pitchFamily="18" charset="2"/>
              <a:buChar char=""/>
            </a:pPr>
            <a:r>
              <a:rPr lang="en-US" sz="2000" dirty="0">
                <a:solidFill>
                  <a:srgbClr val="002060"/>
                </a:solidFill>
              </a:rPr>
              <a:t>The authors were at pains to state that their study was not conclusive and that further investigation was needed.</a:t>
            </a:r>
          </a:p>
          <a:p>
            <a:pPr>
              <a:buClr>
                <a:schemeClr val="accent6">
                  <a:lumMod val="50000"/>
                </a:schemeClr>
              </a:buClr>
            </a:pPr>
            <a:r>
              <a:rPr lang="en-US" sz="2000" b="1" dirty="0">
                <a:solidFill>
                  <a:srgbClr val="FF0000"/>
                </a:solidFill>
              </a:rPr>
              <a:t>Questions</a:t>
            </a:r>
          </a:p>
          <a:p>
            <a:pPr marL="457200" indent="-457200">
              <a:buClr>
                <a:schemeClr val="accent6">
                  <a:lumMod val="50000"/>
                </a:schemeClr>
              </a:buClr>
              <a:buFont typeface="+mj-lt"/>
              <a:buAutoNum type="arabicPeriod"/>
            </a:pPr>
            <a:r>
              <a:rPr lang="en-US" sz="2000" dirty="0" smtClean="0">
                <a:solidFill>
                  <a:srgbClr val="FF0000"/>
                </a:solidFill>
              </a:rPr>
              <a:t>Assess </a:t>
            </a:r>
            <a:r>
              <a:rPr lang="en-US" sz="2000" dirty="0">
                <a:solidFill>
                  <a:srgbClr val="FF0000"/>
                </a:solidFill>
              </a:rPr>
              <a:t>the arguments for and against having fewer centres of clinical excellence in the UK health service.</a:t>
            </a:r>
          </a:p>
          <a:p>
            <a:pPr marL="457200" indent="-457200">
              <a:buClr>
                <a:schemeClr val="accent6">
                  <a:lumMod val="50000"/>
                </a:schemeClr>
              </a:buClr>
              <a:buFont typeface="+mj-lt"/>
              <a:buAutoNum type="arabicPeriod"/>
            </a:pPr>
            <a:r>
              <a:rPr lang="en-US" sz="2000" dirty="0" smtClean="0">
                <a:solidFill>
                  <a:srgbClr val="FF0000"/>
                </a:solidFill>
              </a:rPr>
              <a:t>How </a:t>
            </a:r>
            <a:r>
              <a:rPr lang="en-US" sz="2000" dirty="0">
                <a:solidFill>
                  <a:srgbClr val="FF0000"/>
                </a:solidFill>
              </a:rPr>
              <a:t>might </a:t>
            </a:r>
            <a:r>
              <a:rPr lang="en-US" sz="2000" dirty="0" err="1">
                <a:solidFill>
                  <a:srgbClr val="FF0000"/>
                </a:solidFill>
              </a:rPr>
              <a:t>specialising</a:t>
            </a:r>
            <a:r>
              <a:rPr lang="en-US" sz="2000" dirty="0">
                <a:solidFill>
                  <a:srgbClr val="FF0000"/>
                </a:solidFill>
              </a:rPr>
              <a:t> reduce waste in a hospital context?</a:t>
            </a:r>
          </a:p>
          <a:p>
            <a:pPr marL="457200" indent="-457200">
              <a:buClr>
                <a:schemeClr val="accent6">
                  <a:lumMod val="50000"/>
                </a:schemeClr>
              </a:buClr>
              <a:buFont typeface="+mj-lt"/>
              <a:buAutoNum type="arabicPeriod"/>
            </a:pPr>
            <a:r>
              <a:rPr lang="en-US" sz="2000" dirty="0" smtClean="0">
                <a:solidFill>
                  <a:srgbClr val="FF0000"/>
                </a:solidFill>
              </a:rPr>
              <a:t>How </a:t>
            </a:r>
            <a:r>
              <a:rPr lang="en-US" sz="2000" dirty="0">
                <a:solidFill>
                  <a:srgbClr val="FF0000"/>
                </a:solidFill>
              </a:rPr>
              <a:t>might reducing defects benefit the hospital and the patients?</a:t>
            </a:r>
          </a:p>
          <a:p>
            <a:pPr marL="457200" indent="-457200">
              <a:buClr>
                <a:schemeClr val="accent6">
                  <a:lumMod val="50000"/>
                </a:schemeClr>
              </a:buClr>
              <a:buFont typeface="+mj-lt"/>
              <a:buAutoNum type="arabicPeriod"/>
            </a:pPr>
            <a:r>
              <a:rPr lang="en-US" sz="2000" dirty="0" smtClean="0">
                <a:solidFill>
                  <a:srgbClr val="FF0000"/>
                </a:solidFill>
              </a:rPr>
              <a:t>Can </a:t>
            </a:r>
            <a:r>
              <a:rPr lang="en-US" sz="2000" dirty="0">
                <a:solidFill>
                  <a:srgbClr val="FF0000"/>
                </a:solidFill>
              </a:rPr>
              <a:t>you identify any attempts to restructure your educational establishment so that it may reduce waste?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9.3 </a:t>
            </a:r>
            <a:r>
              <a:rPr lang="en-GB" sz="3600" dirty="0"/>
              <a:t>– </a:t>
            </a:r>
            <a:r>
              <a:rPr lang="en-GB" sz="3600" dirty="0" smtClean="0"/>
              <a:t>Organising Production – Quality</a:t>
            </a:r>
            <a:endParaRPr lang="en-GB" sz="36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pic>
        <p:nvPicPr>
          <p:cNvPr id="5" name="Picture 2" descr="Image result for Aravind Eye Hospit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39552"/>
            <a:ext cx="1708448" cy="12813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Aravind Eye Hospit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2542569"/>
            <a:ext cx="1708448" cy="9584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Aravind Eye Hospita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587824"/>
            <a:ext cx="1708448" cy="1281336"/>
          </a:xfrm>
          <a:prstGeom prst="rect">
            <a:avLst/>
          </a:prstGeom>
          <a:noFill/>
          <a:extLst>
            <a:ext uri="{909E8E84-426E-40DD-AFC4-6F175D3DCCD1}">
              <a14:hiddenFill xmlns:a14="http://schemas.microsoft.com/office/drawing/2010/main">
                <a:solidFill>
                  <a:srgbClr val="FFFFFF"/>
                </a:solidFill>
              </a14:hiddenFill>
            </a:ext>
          </a:extLst>
        </p:spPr>
      </p:pic>
      <p:pic>
        <p:nvPicPr>
          <p:cNvPr id="50178" name="Picture 2" descr="Image result for state of the nh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288" y="4995682"/>
            <a:ext cx="1708448" cy="1601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5560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640960" cy="5139869"/>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2050" dirty="0"/>
              <a:t>The concept of lead time was addressed briefly in a previous chapter. There are a number of definitions of product lead time, for example:</a:t>
            </a:r>
          </a:p>
          <a:p>
            <a:pPr marL="719138" indent="-257175">
              <a:buClr>
                <a:schemeClr val="accent6">
                  <a:lumMod val="50000"/>
                </a:schemeClr>
              </a:buClr>
              <a:buFont typeface="Arial" panose="020B0604020202020204" pitchFamily="34" charset="0"/>
              <a:buChar char="•"/>
            </a:pPr>
            <a:r>
              <a:rPr lang="en-US" sz="2050" dirty="0" smtClean="0"/>
              <a:t>The delay between initiation and execution of a process - a general use of the term.</a:t>
            </a:r>
          </a:p>
          <a:p>
            <a:pPr marL="719138" indent="-257175">
              <a:buClr>
                <a:schemeClr val="accent6">
                  <a:lumMod val="50000"/>
                </a:schemeClr>
              </a:buClr>
              <a:buFont typeface="Arial" panose="020B0604020202020204" pitchFamily="34" charset="0"/>
              <a:buChar char="•"/>
            </a:pPr>
            <a:r>
              <a:rPr lang="en-US" sz="2050" dirty="0" smtClean="0"/>
              <a:t>The period between a customer's order and the delivery of a final product. (This can relate to supplies of inputs or finished products.)</a:t>
            </a:r>
          </a:p>
          <a:p>
            <a:pPr marL="719138" indent="-257175">
              <a:buClr>
                <a:schemeClr val="accent6">
                  <a:lumMod val="50000"/>
                </a:schemeClr>
              </a:buClr>
              <a:buFont typeface="Arial" panose="020B0604020202020204" pitchFamily="34" charset="0"/>
              <a:buChar char="•"/>
            </a:pPr>
            <a:r>
              <a:rPr lang="en-US" sz="2050" dirty="0" smtClean="0"/>
              <a:t>The period between beginning and the completion of a production run.</a:t>
            </a:r>
          </a:p>
          <a:p>
            <a:pPr marL="439738" indent="-439738">
              <a:buClr>
                <a:schemeClr val="accent6">
                  <a:lumMod val="50000"/>
                </a:schemeClr>
              </a:buClr>
              <a:buFont typeface="Wingdings 3" panose="05040102010807070707" pitchFamily="18" charset="2"/>
              <a:buChar char=""/>
            </a:pPr>
            <a:r>
              <a:rPr lang="en-US" sz="2050" dirty="0" smtClean="0"/>
              <a:t>This </a:t>
            </a:r>
            <a:r>
              <a:rPr lang="en-US" sz="2050" dirty="0"/>
              <a:t>last use of the term 'lead time' can also relate to product development. This has become increasingly important: changing customer perceptions, demand for quality and new technologies have led to shorter product life </a:t>
            </a:r>
            <a:r>
              <a:rPr lang="en-US" sz="2050" dirty="0" smtClean="0"/>
              <a:t>cycles.</a:t>
            </a:r>
          </a:p>
          <a:p>
            <a:pPr marL="439738" indent="-439738">
              <a:buClr>
                <a:schemeClr val="accent6">
                  <a:lumMod val="50000"/>
                </a:schemeClr>
              </a:buClr>
              <a:buFont typeface="Wingdings 3" panose="05040102010807070707" pitchFamily="18" charset="2"/>
              <a:buChar char=""/>
            </a:pPr>
            <a:r>
              <a:rPr lang="en-US" sz="2050" dirty="0" smtClean="0"/>
              <a:t>This </a:t>
            </a:r>
            <a:r>
              <a:rPr lang="en-US" sz="2050" dirty="0"/>
              <a:t>requires firms to have short product development lead times, while keeping production costs low and quality high, in order to stay competitive. A sustainable competitive advantage results from developing a superior product, and doing it quickly.</a:t>
            </a:r>
          </a:p>
        </p:txBody>
      </p:sp>
      <p:sp>
        <p:nvSpPr>
          <p:cNvPr id="6" name="Title 1"/>
          <p:cNvSpPr>
            <a:spLocks noGrp="1"/>
          </p:cNvSpPr>
          <p:nvPr>
            <p:ph type="title"/>
          </p:nvPr>
        </p:nvSpPr>
        <p:spPr>
          <a:xfrm>
            <a:off x="35496" y="72008"/>
            <a:ext cx="7704856" cy="548680"/>
          </a:xfrm>
        </p:spPr>
        <p:txBody>
          <a:bodyPr>
            <a:noAutofit/>
          </a:bodyPr>
          <a:lstStyle/>
          <a:p>
            <a:r>
              <a:rPr lang="en-GB" sz="2100" dirty="0" smtClean="0"/>
              <a:t>9.4 </a:t>
            </a:r>
            <a:r>
              <a:rPr lang="en-GB" sz="2100" dirty="0"/>
              <a:t>– </a:t>
            </a:r>
            <a:r>
              <a:rPr lang="en-GB" sz="2100" dirty="0" smtClean="0"/>
              <a:t>Competitive Advantage and Short Product Development Time</a:t>
            </a:r>
            <a:endParaRPr lang="en-GB" sz="21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511554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564904"/>
            <a:ext cx="8640960" cy="3231654"/>
          </a:xfrm>
          <a:prstGeom prst="rect">
            <a:avLst/>
          </a:prstGeom>
        </p:spPr>
        <p:txBody>
          <a:bodyPr wrap="square">
            <a:spAutoFit/>
          </a:bodyPr>
          <a:lstStyle/>
          <a:p>
            <a:pPr marL="354013" indent="-354013">
              <a:buClr>
                <a:schemeClr val="accent6">
                  <a:lumMod val="50000"/>
                </a:schemeClr>
              </a:buClr>
              <a:buFont typeface="Wingdings 3" panose="05040102010807070707" pitchFamily="18" charset="2"/>
              <a:buChar char=""/>
            </a:pPr>
            <a:r>
              <a:rPr lang="en-US" sz="1650" dirty="0"/>
              <a:t>A short product development lead time can create a first mover advantage. The firm will be first into the market and can enjoy super-normal profits (exceptional profits) until other firms are attracted to the market and catch up.</a:t>
            </a:r>
          </a:p>
          <a:p>
            <a:pPr marL="354013" indent="-354013">
              <a:buClr>
                <a:schemeClr val="accent6">
                  <a:lumMod val="50000"/>
                </a:schemeClr>
              </a:buClr>
              <a:buFont typeface="Wingdings 3" panose="05040102010807070707" pitchFamily="18" charset="2"/>
              <a:buChar char=""/>
            </a:pPr>
            <a:r>
              <a:rPr lang="en-US" sz="1650" dirty="0"/>
              <a:t>Ways of shortening product development lead time include:</a:t>
            </a:r>
          </a:p>
          <a:p>
            <a:pPr marL="622300" indent="-268288">
              <a:buClr>
                <a:schemeClr val="accent6">
                  <a:lumMod val="50000"/>
                </a:schemeClr>
              </a:buClr>
              <a:buFont typeface="Arial" panose="020B0604020202020204" pitchFamily="34" charset="0"/>
              <a:buChar char="•"/>
            </a:pPr>
            <a:r>
              <a:rPr lang="en-US" sz="1650" b="1" dirty="0" smtClean="0"/>
              <a:t>Simultaneous </a:t>
            </a:r>
            <a:r>
              <a:rPr lang="en-US" sz="1650" b="1" dirty="0"/>
              <a:t>engineering </a:t>
            </a:r>
            <a:r>
              <a:rPr lang="en-US" sz="1650" dirty="0"/>
              <a:t>- making sure that different departments tackle different aspects of the development process at the same time, rather than one after the other. Teams can be working on design, engineering and marketing features of the product. If communications are good this can cut the development time and promote constructive discussion of any problems.</a:t>
            </a:r>
          </a:p>
          <a:p>
            <a:pPr marL="622300" indent="-268288">
              <a:buClr>
                <a:schemeClr val="accent6">
                  <a:lumMod val="50000"/>
                </a:schemeClr>
              </a:buClr>
              <a:buFont typeface="Arial" panose="020B0604020202020204" pitchFamily="34" charset="0"/>
              <a:buChar char="•"/>
            </a:pPr>
            <a:r>
              <a:rPr lang="en-US" sz="1650" b="1" dirty="0" smtClean="0"/>
              <a:t>Time </a:t>
            </a:r>
            <a:r>
              <a:rPr lang="en-US" sz="1650" b="1" dirty="0"/>
              <a:t>based management </a:t>
            </a:r>
            <a:r>
              <a:rPr lang="en-US" sz="1650" dirty="0"/>
              <a:t>- shorter production runs make it possible to update the product frequently. Flexible capital and training for multi-skilling will make the business much more adaptable when change is needed.</a:t>
            </a:r>
          </a:p>
        </p:txBody>
      </p:sp>
      <p:sp>
        <p:nvSpPr>
          <p:cNvPr id="6" name="Title 1"/>
          <p:cNvSpPr>
            <a:spLocks noGrp="1"/>
          </p:cNvSpPr>
          <p:nvPr>
            <p:ph type="title"/>
          </p:nvPr>
        </p:nvSpPr>
        <p:spPr>
          <a:xfrm>
            <a:off x="35496" y="72008"/>
            <a:ext cx="7704856" cy="548680"/>
          </a:xfrm>
        </p:spPr>
        <p:txBody>
          <a:bodyPr>
            <a:noAutofit/>
          </a:bodyPr>
          <a:lstStyle/>
          <a:p>
            <a:r>
              <a:rPr lang="en-GB" sz="2100" dirty="0" smtClean="0"/>
              <a:t>9.4 </a:t>
            </a:r>
            <a:r>
              <a:rPr lang="en-GB" sz="2100" dirty="0"/>
              <a:t>– </a:t>
            </a:r>
            <a:r>
              <a:rPr lang="en-GB" sz="2100" dirty="0" smtClean="0"/>
              <a:t>Competitive Advantage and Short Product Development Time</a:t>
            </a:r>
            <a:endParaRPr lang="en-GB" sz="21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51</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263728" y="1088737"/>
            <a:ext cx="8616544" cy="1477328"/>
          </a:xfrm>
          <a:prstGeom prst="rect">
            <a:avLst/>
          </a:prstGeom>
          <a:solidFill>
            <a:schemeClr val="accent6">
              <a:lumMod val="60000"/>
              <a:lumOff val="40000"/>
            </a:schemeClr>
          </a:solidFill>
          <a:ln w="44450">
            <a:solidFill>
              <a:srgbClr val="002060"/>
            </a:solidFill>
          </a:ln>
        </p:spPr>
        <p:txBody>
          <a:bodyPr wrap="square">
            <a:spAutoFit/>
          </a:bodyPr>
          <a:lstStyle/>
          <a:p>
            <a:pPr indent="-1016000" algn="just">
              <a:spcBef>
                <a:spcPts val="900"/>
              </a:spcBef>
              <a:spcAft>
                <a:spcPts val="300"/>
              </a:spcAft>
            </a:pPr>
            <a:r>
              <a:rPr lang="en-US" sz="1600" b="1" dirty="0">
                <a:solidFill>
                  <a:srgbClr val="000000"/>
                </a:solidFill>
                <a:latin typeface="Arial" panose="020B0604020202020204" pitchFamily="34" charset="0"/>
                <a:ea typeface="Segoe UI" panose="020B0502040204020203" pitchFamily="34" charset="0"/>
                <a:cs typeface="Arial" panose="020B0604020202020204" pitchFamily="34" charset="0"/>
              </a:rPr>
              <a:t>Competitive advantage </a:t>
            </a:r>
            <a:r>
              <a:rPr lang="en-US" sz="1600" dirty="0">
                <a:latin typeface="Arial" panose="020B0604020202020204" pitchFamily="34" charset="0"/>
                <a:ea typeface="Segoe UI" panose="020B0502040204020203" pitchFamily="34" charset="0"/>
                <a:cs typeface="Arial" panose="020B0604020202020204" pitchFamily="34" charset="0"/>
              </a:rPr>
              <a:t>is the advantage a firm gets over its competitors by offering customers greater value, either by charging lower prices, because their costs are lower or, adding value that provides better service and justifies charging higher prices.</a:t>
            </a:r>
            <a:endParaRPr lang="en-GB" sz="1600" dirty="0">
              <a:latin typeface="Arial" panose="020B0604020202020204" pitchFamily="34" charset="0"/>
              <a:ea typeface="Segoe UI" panose="020B0502040204020203" pitchFamily="34" charset="0"/>
              <a:cs typeface="Arial" panose="020B0604020202020204" pitchFamily="34" charset="0"/>
            </a:endParaRPr>
          </a:p>
          <a:p>
            <a:pPr indent="-1016000" algn="just">
              <a:spcBef>
                <a:spcPts val="900"/>
              </a:spcBef>
              <a:spcAft>
                <a:spcPts val="0"/>
              </a:spcAft>
            </a:pPr>
            <a:r>
              <a:rPr lang="en-US" sz="1600" b="1" dirty="0">
                <a:solidFill>
                  <a:srgbClr val="000000"/>
                </a:solidFill>
                <a:latin typeface="Arial" panose="020B0604020202020204" pitchFamily="34" charset="0"/>
                <a:ea typeface="Segoe UI" panose="020B0502040204020203" pitchFamily="34" charset="0"/>
                <a:cs typeface="Arial" panose="020B0604020202020204" pitchFamily="34" charset="0"/>
              </a:rPr>
              <a:t>Product development lead time </a:t>
            </a:r>
            <a:r>
              <a:rPr lang="en-US" sz="1600" dirty="0">
                <a:latin typeface="Arial" panose="020B0604020202020204" pitchFamily="34" charset="0"/>
                <a:ea typeface="Segoe UI" panose="020B0502040204020203" pitchFamily="34" charset="0"/>
                <a:cs typeface="Arial" panose="020B0604020202020204" pitchFamily="34" charset="0"/>
              </a:rPr>
              <a:t>refers to the length of time between the first emergence of the product concept and its launch into the market.</a:t>
            </a:r>
            <a:endParaRPr lang="en-GB" sz="1600" dirty="0">
              <a:effectLst/>
              <a:latin typeface="Arial" panose="020B0604020202020204" pitchFamily="34" charset="0"/>
              <a:ea typeface="Segoe UI" panose="020B0502040204020203" pitchFamily="34" charset="0"/>
              <a:cs typeface="Arial" panose="020B0604020202020204" pitchFamily="34" charset="0"/>
            </a:endParaRPr>
          </a:p>
        </p:txBody>
      </p:sp>
      <p:sp>
        <p:nvSpPr>
          <p:cNvPr id="8" name="Rectangle 7"/>
          <p:cNvSpPr/>
          <p:nvPr/>
        </p:nvSpPr>
        <p:spPr>
          <a:xfrm>
            <a:off x="275936" y="5746030"/>
            <a:ext cx="8616544" cy="923330"/>
          </a:xfrm>
          <a:prstGeom prst="rect">
            <a:avLst/>
          </a:prstGeom>
          <a:solidFill>
            <a:schemeClr val="accent6">
              <a:lumMod val="60000"/>
              <a:lumOff val="40000"/>
            </a:schemeClr>
          </a:solidFill>
          <a:ln w="44450">
            <a:solidFill>
              <a:srgbClr val="002060"/>
            </a:solidFill>
          </a:ln>
        </p:spPr>
        <p:txBody>
          <a:bodyPr wrap="square">
            <a:spAutoFit/>
          </a:bodyPr>
          <a:lstStyle/>
          <a:p>
            <a:pPr indent="-1016000">
              <a:spcBef>
                <a:spcPts val="900"/>
              </a:spcBef>
              <a:spcAft>
                <a:spcPts val="300"/>
              </a:spcAft>
            </a:pPr>
            <a:r>
              <a:rPr lang="en-US" b="1" dirty="0">
                <a:solidFill>
                  <a:srgbClr val="000000"/>
                </a:solidFill>
                <a:latin typeface="Arial" panose="020B0604020202020204" pitchFamily="34" charset="0"/>
                <a:ea typeface="Segoe UI" panose="020B0502040204020203" pitchFamily="34" charset="0"/>
                <a:cs typeface="Arial" panose="020B0604020202020204" pitchFamily="34" charset="0"/>
              </a:rPr>
              <a:t>Show what you </a:t>
            </a:r>
            <a:r>
              <a:rPr lang="en-US" b="1" dirty="0" smtClean="0">
                <a:solidFill>
                  <a:srgbClr val="000000"/>
                </a:solidFill>
                <a:latin typeface="Arial" panose="020B0604020202020204" pitchFamily="34" charset="0"/>
                <a:ea typeface="Segoe UI" panose="020B0502040204020203" pitchFamily="34" charset="0"/>
                <a:cs typeface="Arial" panose="020B0604020202020204" pitchFamily="34" charset="0"/>
              </a:rPr>
              <a:t>know</a:t>
            </a:r>
            <a:br>
              <a:rPr lang="en-US" b="1" dirty="0" smtClean="0">
                <a:solidFill>
                  <a:srgbClr val="000000"/>
                </a:solidFill>
                <a:latin typeface="Arial" panose="020B0604020202020204" pitchFamily="34" charset="0"/>
                <a:ea typeface="Segoe UI" panose="020B0502040204020203" pitchFamily="34" charset="0"/>
                <a:cs typeface="Arial" panose="020B0604020202020204" pitchFamily="34" charset="0"/>
              </a:rPr>
            </a:br>
            <a:r>
              <a:rPr lang="en-US" dirty="0" smtClean="0">
                <a:solidFill>
                  <a:srgbClr val="000000"/>
                </a:solidFill>
                <a:latin typeface="Arial" panose="020B0604020202020204" pitchFamily="34" charset="0"/>
                <a:ea typeface="Segoe UI" panose="020B0502040204020203" pitchFamily="34" charset="0"/>
                <a:cs typeface="Arial" panose="020B0604020202020204" pitchFamily="34" charset="0"/>
              </a:rPr>
              <a:t>Give </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examples of three businesses that have benefited from shorter product development lead times, and explain why you selected each one.</a:t>
            </a:r>
          </a:p>
        </p:txBody>
      </p:sp>
    </p:spTree>
    <p:extLst>
      <p:ext uri="{BB962C8B-B14F-4D97-AF65-F5344CB8AC3E}">
        <p14:creationId xmlns:p14="http://schemas.microsoft.com/office/powerpoint/2010/main" val="3111376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02092"/>
            <a:ext cx="6840760" cy="5478423"/>
          </a:xfrm>
          <a:prstGeom prst="rect">
            <a:avLst/>
          </a:prstGeom>
        </p:spPr>
        <p:txBody>
          <a:bodyPr wrap="square">
            <a:spAutoFit/>
          </a:bodyPr>
          <a:lstStyle/>
          <a:p>
            <a:pPr>
              <a:buClr>
                <a:schemeClr val="accent6">
                  <a:lumMod val="50000"/>
                </a:schemeClr>
              </a:buClr>
            </a:pPr>
            <a:r>
              <a:rPr lang="en-US" sz="1750" b="1" dirty="0">
                <a:solidFill>
                  <a:srgbClr val="002060"/>
                </a:solidFill>
              </a:rPr>
              <a:t>Vehicles and defects</a:t>
            </a:r>
          </a:p>
          <a:p>
            <a:pPr marL="354013" indent="-354013">
              <a:buClr>
                <a:schemeClr val="accent6">
                  <a:lumMod val="50000"/>
                </a:schemeClr>
              </a:buClr>
              <a:buFont typeface="Wingdings 3" panose="05040102010807070707" pitchFamily="18" charset="2"/>
              <a:buChar char=""/>
            </a:pPr>
            <a:r>
              <a:rPr lang="en-US" sz="1750" dirty="0">
                <a:solidFill>
                  <a:srgbClr val="002060"/>
                </a:solidFill>
              </a:rPr>
              <a:t>A study at Cambridge University in 2004, entitled Motor Vehicle Recalls: Trends, patterns and emerging </a:t>
            </a:r>
            <a:r>
              <a:rPr lang="en-US" sz="1750" dirty="0" smtClean="0">
                <a:solidFill>
                  <a:srgbClr val="002060"/>
                </a:solidFill>
              </a:rPr>
              <a:t>issues, </a:t>
            </a:r>
            <a:r>
              <a:rPr lang="en-US" sz="1750" dirty="0">
                <a:solidFill>
                  <a:srgbClr val="002060"/>
                </a:solidFill>
              </a:rPr>
              <a:t>looked at the increasing number of vehicle recalls in the UK over a period of time and tried to find reasons for this.</a:t>
            </a:r>
          </a:p>
          <a:p>
            <a:pPr marL="354013" indent="-354013">
              <a:buClr>
                <a:schemeClr val="accent6">
                  <a:lumMod val="50000"/>
                </a:schemeClr>
              </a:buClr>
              <a:buFont typeface="Wingdings 3" panose="05040102010807070707" pitchFamily="18" charset="2"/>
              <a:buChar char=""/>
            </a:pPr>
            <a:r>
              <a:rPr lang="en-US" sz="1750" dirty="0">
                <a:solidFill>
                  <a:srgbClr val="002060"/>
                </a:solidFill>
              </a:rPr>
              <a:t>The study found that more than one million vehicles had been recalled in each of the previous five years in the UK. Some of these were vehicles that had been recalled more than once. It may be that manufacturers are more fearful of litigation than they used to be and that this has increased the likelihood of recall, even though there are no more faults with their vehicles now than there were years before.</a:t>
            </a:r>
          </a:p>
          <a:p>
            <a:pPr marL="354013" indent="-354013">
              <a:buClr>
                <a:schemeClr val="accent6">
                  <a:lumMod val="50000"/>
                </a:schemeClr>
              </a:buClr>
              <a:buFont typeface="Wingdings 3" panose="05040102010807070707" pitchFamily="18" charset="2"/>
              <a:buChar char=""/>
            </a:pPr>
            <a:r>
              <a:rPr lang="en-US" sz="1750" dirty="0">
                <a:solidFill>
                  <a:srgbClr val="002060"/>
                </a:solidFill>
              </a:rPr>
              <a:t>We know that product development lead times in the automotive industry have been falling. Is one of the side effects of faster times-to-market that the vehicles have more faults when they get to markets?</a:t>
            </a:r>
          </a:p>
          <a:p>
            <a:pPr marL="354013" indent="-354013">
              <a:buClr>
                <a:schemeClr val="accent6">
                  <a:lumMod val="50000"/>
                </a:schemeClr>
              </a:buClr>
              <a:buFont typeface="Wingdings 3" panose="05040102010807070707" pitchFamily="18" charset="2"/>
              <a:buChar char=""/>
            </a:pPr>
            <a:r>
              <a:rPr lang="en-US" sz="1750" dirty="0">
                <a:solidFill>
                  <a:srgbClr val="002060"/>
                </a:solidFill>
              </a:rPr>
              <a:t>According to the study, East Asian producers represent 8 out of the best 10 companies with the lowest recall rates. Not for them the problem of unusual acceleration, or brake failure - or at least not during the period of this study. </a:t>
            </a:r>
          </a:p>
        </p:txBody>
      </p:sp>
      <p:sp>
        <p:nvSpPr>
          <p:cNvPr id="6" name="Title 1"/>
          <p:cNvSpPr>
            <a:spLocks noGrp="1"/>
          </p:cNvSpPr>
          <p:nvPr>
            <p:ph type="title"/>
          </p:nvPr>
        </p:nvSpPr>
        <p:spPr>
          <a:xfrm>
            <a:off x="35496" y="72008"/>
            <a:ext cx="7704856" cy="548680"/>
          </a:xfrm>
        </p:spPr>
        <p:txBody>
          <a:bodyPr>
            <a:noAutofit/>
          </a:bodyPr>
          <a:lstStyle/>
          <a:p>
            <a:r>
              <a:rPr lang="en-GB" sz="2100" dirty="0" smtClean="0"/>
              <a:t>9.4 </a:t>
            </a:r>
            <a:r>
              <a:rPr lang="en-GB" sz="2100" dirty="0"/>
              <a:t>– </a:t>
            </a:r>
            <a:r>
              <a:rPr lang="en-GB" sz="2100" dirty="0" smtClean="0"/>
              <a:t>Competitive Advantage and Short Product Development Time</a:t>
            </a:r>
            <a:endParaRPr lang="en-GB" sz="21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pic>
        <p:nvPicPr>
          <p:cNvPr id="52226" name="Picture 2" descr="Image result for car recall char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25" t="229"/>
          <a:stretch/>
        </p:blipFill>
        <p:spPr bwMode="auto">
          <a:xfrm>
            <a:off x="7092280" y="1102092"/>
            <a:ext cx="1759701" cy="1916953"/>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Image result for car recall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79" y="3126328"/>
            <a:ext cx="1759701" cy="345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43575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02092"/>
            <a:ext cx="6732480" cy="5478423"/>
          </a:xfrm>
          <a:prstGeom prst="rect">
            <a:avLst/>
          </a:prstGeom>
        </p:spPr>
        <p:txBody>
          <a:bodyPr wrap="square">
            <a:spAutoFit/>
          </a:bodyPr>
          <a:lstStyle/>
          <a:p>
            <a:pPr marL="354013" indent="-354013">
              <a:buClr>
                <a:schemeClr val="accent6">
                  <a:lumMod val="50000"/>
                </a:schemeClr>
              </a:buClr>
              <a:buFont typeface="Wingdings 3" panose="05040102010807070707" pitchFamily="18" charset="2"/>
              <a:buChar char=""/>
            </a:pPr>
            <a:r>
              <a:rPr lang="en-US" sz="1750" dirty="0" smtClean="0">
                <a:solidFill>
                  <a:srgbClr val="002060"/>
                </a:solidFill>
              </a:rPr>
              <a:t>In </a:t>
            </a:r>
            <a:r>
              <a:rPr lang="en-US" sz="1750" dirty="0">
                <a:solidFill>
                  <a:srgbClr val="002060"/>
                </a:solidFill>
              </a:rPr>
              <a:t>the study Toyota was able to enjoy simultaneously low recall rates, high product variety and short product development lead times, where others didn't. (In more recent times it would appear that Toyota, too, have 'taken their eye off the ball'.)</a:t>
            </a:r>
          </a:p>
          <a:p>
            <a:pPr marL="354013" indent="-354013">
              <a:buClr>
                <a:schemeClr val="accent6">
                  <a:lumMod val="50000"/>
                </a:schemeClr>
              </a:buClr>
              <a:buFont typeface="Wingdings 3" panose="05040102010807070707" pitchFamily="18" charset="2"/>
              <a:buChar char=""/>
            </a:pPr>
            <a:r>
              <a:rPr lang="en-US" sz="1750" dirty="0">
                <a:solidFill>
                  <a:srgbClr val="002060"/>
                </a:solidFill>
              </a:rPr>
              <a:t>In an attempt to drive down costs, most automotive manufacturers are trying to squeeze more out of a reduced number of platforms, i.e. they are using the same platform for an increased number of models. Maybe increased recalls are a consequence of this?</a:t>
            </a:r>
          </a:p>
          <a:p>
            <a:pPr>
              <a:buClr>
                <a:schemeClr val="accent6">
                  <a:lumMod val="50000"/>
                </a:schemeClr>
              </a:buClr>
            </a:pPr>
            <a:r>
              <a:rPr lang="en-US" sz="1750" b="1" dirty="0">
                <a:solidFill>
                  <a:srgbClr val="FF0000"/>
                </a:solidFill>
              </a:rPr>
              <a:t>Questions</a:t>
            </a:r>
          </a:p>
          <a:p>
            <a:pPr marL="439738" indent="-439738">
              <a:buClr>
                <a:schemeClr val="accent6">
                  <a:lumMod val="50000"/>
                </a:schemeClr>
              </a:buClr>
              <a:buFont typeface="+mj-lt"/>
              <a:buAutoNum type="arabicPeriod"/>
            </a:pPr>
            <a:r>
              <a:rPr lang="en-US" sz="1750" dirty="0" smtClean="0">
                <a:solidFill>
                  <a:srgbClr val="FF0000"/>
                </a:solidFill>
              </a:rPr>
              <a:t>What </a:t>
            </a:r>
            <a:r>
              <a:rPr lang="en-US" sz="1750" dirty="0">
                <a:solidFill>
                  <a:srgbClr val="FF0000"/>
                </a:solidFill>
              </a:rPr>
              <a:t>is meant by the concept 'short product development lead time?</a:t>
            </a:r>
          </a:p>
          <a:p>
            <a:pPr marL="439738" indent="-439738">
              <a:buClr>
                <a:schemeClr val="accent6">
                  <a:lumMod val="50000"/>
                </a:schemeClr>
              </a:buClr>
              <a:buFont typeface="+mj-lt"/>
              <a:buAutoNum type="arabicPeriod"/>
            </a:pPr>
            <a:r>
              <a:rPr lang="en-US" sz="1750" dirty="0" smtClean="0">
                <a:solidFill>
                  <a:srgbClr val="FF0000"/>
                </a:solidFill>
              </a:rPr>
              <a:t>Identify </a:t>
            </a:r>
            <a:r>
              <a:rPr lang="en-US" sz="1750" dirty="0">
                <a:solidFill>
                  <a:srgbClr val="FF0000"/>
                </a:solidFill>
              </a:rPr>
              <a:t>and explain one advantage to a manufacturer of a short product development lead time.</a:t>
            </a:r>
          </a:p>
          <a:p>
            <a:pPr marL="439738" indent="-439738">
              <a:buClr>
                <a:schemeClr val="accent6">
                  <a:lumMod val="50000"/>
                </a:schemeClr>
              </a:buClr>
              <a:buFont typeface="+mj-lt"/>
              <a:buAutoNum type="arabicPeriod"/>
            </a:pPr>
            <a:r>
              <a:rPr lang="en-US" sz="1750" dirty="0" smtClean="0">
                <a:solidFill>
                  <a:srgbClr val="FF0000"/>
                </a:solidFill>
              </a:rPr>
              <a:t>Analyse </a:t>
            </a:r>
            <a:r>
              <a:rPr lang="en-US" sz="1750" dirty="0">
                <a:solidFill>
                  <a:srgbClr val="FF0000"/>
                </a:solidFill>
              </a:rPr>
              <a:t>the use of short product development lead times for manufacturers in gaining a competitive advantage over their rivals.</a:t>
            </a:r>
          </a:p>
          <a:p>
            <a:pPr marL="439738" indent="-439738">
              <a:buClr>
                <a:schemeClr val="accent6">
                  <a:lumMod val="50000"/>
                </a:schemeClr>
              </a:buClr>
              <a:buFont typeface="+mj-lt"/>
              <a:buAutoNum type="arabicPeriod"/>
            </a:pPr>
            <a:r>
              <a:rPr lang="en-US" sz="1750" dirty="0" smtClean="0">
                <a:solidFill>
                  <a:srgbClr val="FF0000"/>
                </a:solidFill>
              </a:rPr>
              <a:t>Evaluate </a:t>
            </a:r>
            <a:r>
              <a:rPr lang="en-US" sz="1750" dirty="0">
                <a:solidFill>
                  <a:srgbClr val="FF0000"/>
                </a:solidFill>
              </a:rPr>
              <a:t>the potential advantages to car manufacturers of having shortened product development lead times against the drawbacks of an increasing number of product recalls.</a:t>
            </a:r>
          </a:p>
        </p:txBody>
      </p:sp>
      <p:sp>
        <p:nvSpPr>
          <p:cNvPr id="6" name="Title 1"/>
          <p:cNvSpPr>
            <a:spLocks noGrp="1"/>
          </p:cNvSpPr>
          <p:nvPr>
            <p:ph type="title"/>
          </p:nvPr>
        </p:nvSpPr>
        <p:spPr>
          <a:xfrm>
            <a:off x="35496" y="72008"/>
            <a:ext cx="7704856" cy="548680"/>
          </a:xfrm>
        </p:spPr>
        <p:txBody>
          <a:bodyPr>
            <a:noAutofit/>
          </a:bodyPr>
          <a:lstStyle/>
          <a:p>
            <a:r>
              <a:rPr lang="en-GB" sz="2100" dirty="0" smtClean="0"/>
              <a:t>9.4 </a:t>
            </a:r>
            <a:r>
              <a:rPr lang="en-GB" sz="2100" dirty="0"/>
              <a:t>– </a:t>
            </a:r>
            <a:r>
              <a:rPr lang="en-GB" sz="2100" dirty="0" smtClean="0"/>
              <a:t>Competitive Advantage and Short Product Development Time</a:t>
            </a:r>
            <a:endParaRPr lang="en-GB" sz="21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pic>
        <p:nvPicPr>
          <p:cNvPr id="5" name="Picture 2" descr="Image result for car recall char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25" t="229"/>
          <a:stretch/>
        </p:blipFill>
        <p:spPr bwMode="auto">
          <a:xfrm>
            <a:off x="7092280" y="1102092"/>
            <a:ext cx="1759701" cy="191695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car recall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79" y="3126328"/>
            <a:ext cx="1759701" cy="345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243222"/>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02092"/>
            <a:ext cx="8640960" cy="2677656"/>
          </a:xfrm>
          <a:prstGeom prst="rect">
            <a:avLst/>
          </a:prstGeom>
        </p:spPr>
        <p:txBody>
          <a:bodyPr wrap="square">
            <a:spAutoFit/>
          </a:bodyPr>
          <a:lstStyle/>
          <a:p>
            <a:pPr>
              <a:buClr>
                <a:schemeClr val="accent6">
                  <a:lumMod val="50000"/>
                </a:schemeClr>
              </a:buClr>
            </a:pPr>
            <a:r>
              <a:rPr lang="en-US" sz="2400" b="1" dirty="0">
                <a:solidFill>
                  <a:srgbClr val="FF0000"/>
                </a:solidFill>
              </a:rPr>
              <a:t>Find out more</a:t>
            </a:r>
          </a:p>
          <a:p>
            <a:pPr marL="354013" indent="-354013">
              <a:buClr>
                <a:schemeClr val="accent6">
                  <a:lumMod val="50000"/>
                </a:schemeClr>
              </a:buClr>
              <a:buFont typeface="Wingdings 3" panose="05040102010807070707" pitchFamily="18" charset="2"/>
              <a:buChar char=""/>
            </a:pPr>
            <a:r>
              <a:rPr lang="en-US" sz="2400" dirty="0">
                <a:solidFill>
                  <a:srgbClr val="FF0000"/>
                </a:solidFill>
              </a:rPr>
              <a:t>The Japanese car firm Toyota has adopted this philosophy over a period of time. Investigate Toyota's research into the 7 principles of Toyota Production and Toyota's 14 management principles. (There is also a Toyota six rule system associated with Kanban and additional information is readily available.)</a:t>
            </a:r>
          </a:p>
        </p:txBody>
      </p:sp>
      <p:sp>
        <p:nvSpPr>
          <p:cNvPr id="6" name="Title 1"/>
          <p:cNvSpPr>
            <a:spLocks noGrp="1"/>
          </p:cNvSpPr>
          <p:nvPr>
            <p:ph type="title"/>
          </p:nvPr>
        </p:nvSpPr>
        <p:spPr>
          <a:xfrm>
            <a:off x="35496" y="72008"/>
            <a:ext cx="7704856" cy="548680"/>
          </a:xfrm>
        </p:spPr>
        <p:txBody>
          <a:bodyPr>
            <a:noAutofit/>
          </a:bodyPr>
          <a:lstStyle/>
          <a:p>
            <a:r>
              <a:rPr lang="en-GB" sz="2100" dirty="0" smtClean="0"/>
              <a:t>9.4 </a:t>
            </a:r>
            <a:r>
              <a:rPr lang="en-GB" sz="2100" dirty="0"/>
              <a:t>– </a:t>
            </a:r>
            <a:r>
              <a:rPr lang="en-GB" sz="2100" dirty="0" smtClean="0"/>
              <a:t>Competitive Advantage and Short Product Development Time</a:t>
            </a:r>
            <a:endParaRPr lang="en-GB" sz="21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52</a:t>
            </a:r>
            <a:endParaRPr lang="en-GB" sz="1200" b="1" dirty="0">
              <a:latin typeface="Arial" panose="020B0604020202020204" pitchFamily="34" charset="0"/>
              <a:cs typeface="Arial" panose="020B0604020202020204" pitchFamily="34" charset="0"/>
            </a:endParaRPr>
          </a:p>
        </p:txBody>
      </p:sp>
      <p:pic>
        <p:nvPicPr>
          <p:cNvPr id="55298" name="Picture 2" descr="Image result for toyota 7 principles"/>
          <p:cNvPicPr>
            <a:picLocks noChangeAspect="1" noChangeArrowheads="1"/>
          </p:cNvPicPr>
          <p:nvPr/>
        </p:nvPicPr>
        <p:blipFill rotWithShape="1">
          <a:blip r:embed="rId3">
            <a:extLst>
              <a:ext uri="{28A0092B-C50C-407E-A947-70E740481C1C}">
                <a14:useLocalDpi xmlns:a14="http://schemas.microsoft.com/office/drawing/2010/main" val="0"/>
              </a:ext>
            </a:extLst>
          </a:blip>
          <a:srcRect l="4499" t="11368" r="22810" b="22172"/>
          <a:stretch/>
        </p:blipFill>
        <p:spPr bwMode="auto">
          <a:xfrm>
            <a:off x="4499992" y="3545184"/>
            <a:ext cx="4392487" cy="3052168"/>
          </a:xfrm>
          <a:prstGeom prst="rect">
            <a:avLst/>
          </a:prstGeom>
          <a:noFill/>
          <a:extLst>
            <a:ext uri="{909E8E84-426E-40DD-AFC4-6F175D3DCCD1}">
              <a14:hiddenFill xmlns:a14="http://schemas.microsoft.com/office/drawing/2010/main">
                <a:solidFill>
                  <a:srgbClr val="FFFFFF"/>
                </a:solidFill>
              </a14:hiddenFill>
            </a:ext>
          </a:extLst>
        </p:spPr>
      </p:pic>
      <p:pic>
        <p:nvPicPr>
          <p:cNvPr id="55300" name="Picture 4" descr="Image result for Toyota's 14 management princip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198685"/>
            <a:ext cx="4176464" cy="2398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0811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1374735"/>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A IKEA – A Global Furniture Brand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IKEA, the world’s largest furniture retailer, designs and sells ready to assemble furniture. For example, beds, chairs and desks. Its stores feature restaurants and food departments. </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June 2014</a:t>
            </a:r>
            <a:endParaRPr lang="en-GB" sz="3600" dirty="0"/>
          </a:p>
        </p:txBody>
      </p:sp>
      <p:pic>
        <p:nvPicPr>
          <p:cNvPr id="3" name="Picture 2"/>
          <p:cNvPicPr>
            <a:picLocks noChangeAspect="1"/>
          </p:cNvPicPr>
          <p:nvPr/>
        </p:nvPicPr>
        <p:blipFill rotWithShape="1">
          <a:blip r:embed="rId3"/>
          <a:srcRect l="10152" t="16532" r="8493" b="11610"/>
          <a:stretch/>
        </p:blipFill>
        <p:spPr>
          <a:xfrm>
            <a:off x="297969" y="2420888"/>
            <a:ext cx="8522503" cy="4232263"/>
          </a:xfrm>
          <a:prstGeom prst="rect">
            <a:avLst/>
          </a:prstGeom>
        </p:spPr>
      </p:pic>
      <p:sp>
        <p:nvSpPr>
          <p:cNvPr id="9" name="TextBox 8">
            <a:hlinkClick r:id="rId4" action="ppaction://hlinkfile"/>
          </p:cNvPr>
          <p:cNvSpPr txBox="1"/>
          <p:nvPr/>
        </p:nvSpPr>
        <p:spPr>
          <a:xfrm>
            <a:off x="8316416" y="2204864"/>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67596724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B IKEA’s vision and business idea</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“To create a better everyday life for many people”, this is the IKEA vision. Our business idea is to offer a wide range of well-designed, functional home furnishing products at prices so low that as many people as possible will be able to afford them.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For us, good design is the right combination of form, function, quality, sustainability and a low price. Our designers have to find the right balance of these elements.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It’s a unique challenge that keeps us innovative. What makes us unique is that our suppliers play a very important role. Early in the design phase, our designers work with teams of technicians, manufacturers and specialists – often on the factory floor.</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We work hard to achieve quality at affordable prices through </a:t>
            </a:r>
            <a:r>
              <a:rPr lang="en-US" sz="1850" dirty="0" err="1">
                <a:solidFill>
                  <a:srgbClr val="1F497D"/>
                </a:solidFill>
                <a:latin typeface="Arial" charset="0"/>
              </a:rPr>
              <a:t>maximising</a:t>
            </a:r>
            <a:r>
              <a:rPr lang="en-US" sz="1850" dirty="0">
                <a:solidFill>
                  <a:srgbClr val="1F497D"/>
                </a:solidFill>
                <a:latin typeface="Arial" charset="0"/>
              </a:rPr>
              <a:t> value. We build long-term supplier relationships and invest in highly automated production to produce large volumes. We ensure that high volumes of IKEA products are available to customers in perfect condition, at the right time and at minimum cost. This is a challenge that requires detailed planning and flexibility. Our objective is to increase sales and focus on growth in Asia and Australia.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4 – Exam Questions – June 2014</a:t>
            </a:r>
            <a:endParaRPr lang="en-GB" sz="3600" dirty="0"/>
          </a:p>
        </p:txBody>
      </p:sp>
      <p:sp>
        <p:nvSpPr>
          <p:cNvPr id="8" name="TextBox 7">
            <a:hlinkClick r:id="rId3" action="ppaction://hlinkfile"/>
          </p:cNvPr>
          <p:cNvSpPr txBox="1"/>
          <p:nvPr/>
        </p:nvSpPr>
        <p:spPr>
          <a:xfrm>
            <a:off x="8316416" y="2204864"/>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75035722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C A little bit of Sweden in the UK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Cathy Donnelly, IKEA’s Human Resources (HR) Operations Manager in the UK, says health and well-being for staff is key to IKEA’s success. Company policy is to have a 50/50 male female split in senior management. Three of the five members of IKEA UK’s top management team are women.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has a </a:t>
            </a:r>
            <a:r>
              <a:rPr lang="en-US" sz="1660" dirty="0" err="1">
                <a:solidFill>
                  <a:srgbClr val="1F497D"/>
                </a:solidFill>
                <a:latin typeface="Arial" charset="0"/>
              </a:rPr>
              <a:t>decentralised</a:t>
            </a:r>
            <a:r>
              <a:rPr lang="en-US" sz="1660" dirty="0">
                <a:solidFill>
                  <a:srgbClr val="1F497D"/>
                </a:solidFill>
                <a:latin typeface="Arial" charset="0"/>
              </a:rPr>
              <a:t> organisational structure operating throughout all of its stores worldwide. Many employees work part time or have other forms of flexible working. In one store two HR Managers job share. Staff can work set </a:t>
            </a:r>
            <a:r>
              <a:rPr lang="en-US" sz="1660" dirty="0" err="1">
                <a:solidFill>
                  <a:srgbClr val="1F497D"/>
                </a:solidFill>
                <a:latin typeface="Arial" charset="0"/>
              </a:rPr>
              <a:t>rotas</a:t>
            </a:r>
            <a:r>
              <a:rPr lang="en-US" sz="1660" dirty="0">
                <a:solidFill>
                  <a:srgbClr val="1F497D"/>
                </a:solidFill>
                <a:latin typeface="Arial" charset="0"/>
              </a:rPr>
              <a:t> so they can drop their children at school and work later or earlier shifts.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“As long as it works for the business, employees have the freedom to work flexibly,” says Cathy. One store manager in Manchester works flexible hours. “Her line manager is not interested in whether she starts at nine or 10 but in the store’s performance.”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stores often have long opening hours so flexible working fits well into this. IKEA has contracts where people work longer hours in busy periods such as September when the new catalogue is launched. They can then work fewer hours in less busy periods. This may allow them to spend more quality time with the family.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“We are keen to support women after maternity leave. The average IKEA customer is a 35-year-old female living with children. We need to have like-minded people working in our organisation and meeting these customers. It makes sense to attract and retain them.”</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4 – Exam Questions – June 2014</a:t>
            </a:r>
            <a:endParaRPr lang="en-GB" sz="3600" dirty="0"/>
          </a:p>
        </p:txBody>
      </p:sp>
      <p:sp>
        <p:nvSpPr>
          <p:cNvPr id="9" name="TextBox 8">
            <a:hlinkClick r:id="rId3" action="ppaction://hlinkfile"/>
          </p:cNvPr>
          <p:cNvSpPr txBox="1"/>
          <p:nvPr/>
        </p:nvSpPr>
        <p:spPr>
          <a:xfrm>
            <a:off x="8316416" y="2204864"/>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82547440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D Selected IKEA products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4 – Exam Questions – June 2014</a:t>
            </a:r>
            <a:endParaRPr lang="en-GB" sz="3600" dirty="0"/>
          </a:p>
        </p:txBody>
      </p:sp>
      <p:sp>
        <p:nvSpPr>
          <p:cNvPr id="3" name="Rectangle 2"/>
          <p:cNvSpPr/>
          <p:nvPr/>
        </p:nvSpPr>
        <p:spPr>
          <a:xfrm>
            <a:off x="265135" y="3290501"/>
            <a:ext cx="4253113"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Billy Bookcase – 503,441 sold between</a:t>
            </a:r>
          </a:p>
          <a:p>
            <a:pPr fontAlgn="base">
              <a:spcBef>
                <a:spcPct val="0"/>
              </a:spcBef>
              <a:spcAft>
                <a:spcPct val="0"/>
              </a:spcAft>
            </a:pPr>
            <a:r>
              <a:rPr lang="en-US" b="1" dirty="0">
                <a:solidFill>
                  <a:prstClr val="black"/>
                </a:solidFill>
                <a:latin typeface="MyriadPro-Bold" panose="020B0703030403020204" pitchFamily="34" charset="0"/>
              </a:rPr>
              <a:t>1 September 2012 and 25 October 2012</a:t>
            </a:r>
            <a:endParaRPr lang="en-GB" dirty="0">
              <a:solidFill>
                <a:prstClr val="black"/>
              </a:solidFill>
              <a:latin typeface="Arial" charset="0"/>
            </a:endParaRPr>
          </a:p>
        </p:txBody>
      </p:sp>
      <p:sp>
        <p:nvSpPr>
          <p:cNvPr id="4" name="Rectangle 3"/>
          <p:cNvSpPr/>
          <p:nvPr/>
        </p:nvSpPr>
        <p:spPr>
          <a:xfrm>
            <a:off x="4518248" y="3290501"/>
            <a:ext cx="4374232" cy="923330"/>
          </a:xfrm>
          <a:prstGeom prst="rect">
            <a:avLst/>
          </a:prstGeom>
        </p:spPr>
        <p:txBody>
          <a:bodyPr wrap="square">
            <a:spAutoFit/>
          </a:bodyPr>
          <a:lstStyle/>
          <a:p>
            <a:pPr fontAlgn="base">
              <a:spcBef>
                <a:spcPct val="0"/>
              </a:spcBef>
              <a:spcAft>
                <a:spcPct val="0"/>
              </a:spcAft>
            </a:pP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have sold 11.6bn Swedish meatballs to British customers since 1987.</a:t>
            </a:r>
          </a:p>
          <a:p>
            <a:pPr fontAlgn="base">
              <a:spcBef>
                <a:spcPct val="0"/>
              </a:spcBef>
              <a:spcAft>
                <a:spcPct val="0"/>
              </a:spcAft>
            </a:pPr>
            <a:r>
              <a:rPr lang="en-US" b="1" dirty="0">
                <a:solidFill>
                  <a:prstClr val="black"/>
                </a:solidFill>
                <a:latin typeface="MyriadPro-Bold" panose="020B0703030403020204" pitchFamily="34" charset="0"/>
              </a:rPr>
              <a:t>Growth of ready meals market up by 4%</a:t>
            </a:r>
            <a:endParaRPr lang="en-GB" dirty="0">
              <a:solidFill>
                <a:prstClr val="black"/>
              </a:solidFill>
              <a:latin typeface="Arial" charset="0"/>
            </a:endParaRPr>
          </a:p>
        </p:txBody>
      </p:sp>
      <p:sp>
        <p:nvSpPr>
          <p:cNvPr id="5" name="Rectangle 4"/>
          <p:cNvSpPr/>
          <p:nvPr/>
        </p:nvSpPr>
        <p:spPr>
          <a:xfrm>
            <a:off x="1014411" y="6018594"/>
            <a:ext cx="7056784"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The UK market for solar panels is currently growing at 25% per year. </a:t>
            </a: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is launching packs of solar panels in 17 UK stores in 2013</a:t>
            </a:r>
            <a:endParaRPr lang="en-GB" dirty="0">
              <a:solidFill>
                <a:prstClr val="black"/>
              </a:solidFill>
              <a:latin typeface="Arial" charset="0"/>
            </a:endParaRPr>
          </a:p>
        </p:txBody>
      </p:sp>
      <p:pic>
        <p:nvPicPr>
          <p:cNvPr id="29698" name="Picture 2" descr="Image result for Billy Bookcase"/>
          <p:cNvPicPr>
            <a:picLocks noChangeAspect="1" noChangeArrowheads="1"/>
          </p:cNvPicPr>
          <p:nvPr/>
        </p:nvPicPr>
        <p:blipFill rotWithShape="1">
          <a:blip r:embed="rId3">
            <a:extLst>
              <a:ext uri="{28A0092B-C50C-407E-A947-70E740481C1C}">
                <a14:useLocalDpi xmlns:a14="http://schemas.microsoft.com/office/drawing/2010/main" val="0"/>
              </a:ext>
            </a:extLst>
          </a:blip>
          <a:srcRect t="6214" b="13625"/>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7" action="ppaction://hlinkfile"/>
          </p:cNvPr>
          <p:cNvSpPr txBox="1"/>
          <p:nvPr/>
        </p:nvSpPr>
        <p:spPr>
          <a:xfrm>
            <a:off x="4067944" y="4182179"/>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41567355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08175"/>
          </a:xfrm>
          <a:prstGeom prst="rect">
            <a:avLst/>
          </a:prstGeom>
        </p:spPr>
        <p:txBody>
          <a:bodyPr wrap="square">
            <a:spAutoFit/>
          </a:bodyPr>
          <a:lstStyle/>
          <a:p>
            <a:pPr marL="342900" indent="-342900">
              <a:spcAft>
                <a:spcPts val="400"/>
              </a:spcAft>
              <a:buClr>
                <a:srgbClr val="F79646">
                  <a:lumMod val="50000"/>
                </a:srgbClr>
              </a:buClr>
              <a:buFont typeface="+mj-lt"/>
              <a:buAutoNum type="arabicPeriod" startAt="7"/>
              <a:tabLst>
                <a:tab pos="8345488" algn="r"/>
              </a:tabLst>
            </a:pPr>
            <a:r>
              <a:rPr lang="en-US" sz="1660" dirty="0">
                <a:solidFill>
                  <a:srgbClr val="FF0000"/>
                </a:solidFill>
              </a:rPr>
              <a:t>Explain why effective inventory control might be important to IKEA’s success..</a:t>
            </a:r>
            <a:r>
              <a:rPr lang="en-US" sz="166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1660" dirty="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a:solidFill>
                  <a:srgbClr val="FF0000"/>
                </a:solidFill>
                <a:latin typeface="Arial" charset="0"/>
              </a:rPr>
              <a:t>(Total for Question 9 = 6 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4 – Exam Questions – June 2014</a:t>
            </a:r>
            <a:endParaRPr lang="en-GB" sz="3600" dirty="0"/>
          </a:p>
        </p:txBody>
      </p:sp>
      <p:sp>
        <p:nvSpPr>
          <p:cNvPr id="9" name="TextBox 8">
            <a:hlinkClick r:id="rId3" action="ppaction://hlinkfile"/>
          </p:cNvPr>
          <p:cNvSpPr txBox="1"/>
          <p:nvPr/>
        </p:nvSpPr>
        <p:spPr>
          <a:xfrm>
            <a:off x="8316416" y="3246075"/>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41138203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9 </a:t>
            </a:r>
            <a:r>
              <a:rPr lang="en-GB" sz="4000" dirty="0"/>
              <a:t>– Exam Questions – </a:t>
            </a:r>
            <a:r>
              <a:rPr lang="en-GB" sz="4000" dirty="0" smtClean="0"/>
              <a:t>June 2014</a:t>
            </a:r>
            <a:endParaRPr lang="en-GB" sz="4000" b="1" dirty="0" smtClean="0"/>
          </a:p>
        </p:txBody>
      </p:sp>
      <p:graphicFrame>
        <p:nvGraphicFramePr>
          <p:cNvPr id="7" name="Table 6"/>
          <p:cNvGraphicFramePr>
            <a:graphicFrameLocks noGrp="1"/>
          </p:cNvGraphicFramePr>
          <p:nvPr>
            <p:extLst>
              <p:ext uri="{D42A27DB-BD31-4B8C-83A1-F6EECF244321}">
                <p14:modId xmlns:p14="http://schemas.microsoft.com/office/powerpoint/2010/main" val="1375696883"/>
              </p:ext>
            </p:extLst>
          </p:nvPr>
        </p:nvGraphicFramePr>
        <p:xfrm>
          <a:off x="251520" y="1052736"/>
          <a:ext cx="8640960" cy="5557520"/>
        </p:xfrm>
        <a:graphic>
          <a:graphicData uri="http://schemas.openxmlformats.org/drawingml/2006/table">
            <a:tbl>
              <a:tblPr firstRow="1" bandRow="1">
                <a:tableStyleId>{5C22544A-7EE6-4342-B048-85BDC9FD1C3A}</a:tableStyleId>
              </a:tblPr>
              <a:tblGrid>
                <a:gridCol w="936104"/>
                <a:gridCol w="6840760"/>
                <a:gridCol w="864096"/>
              </a:tblGrid>
              <a:tr h="370840">
                <a:tc>
                  <a:txBody>
                    <a:bodyPr/>
                    <a:lstStyle/>
                    <a:p>
                      <a:pPr algn="ctr"/>
                      <a:r>
                        <a:rPr lang="en-GB" sz="1500" dirty="0" smtClean="0">
                          <a:latin typeface="Arial" panose="020B0604020202020204" pitchFamily="34" charset="0"/>
                          <a:cs typeface="Arial" panose="020B0604020202020204" pitchFamily="34" charset="0"/>
                        </a:rPr>
                        <a:t>Number</a:t>
                      </a:r>
                      <a:endParaRPr lang="en-GB" sz="1500" dirty="0">
                        <a:latin typeface="Arial" panose="020B0604020202020204" pitchFamily="34" charset="0"/>
                        <a:cs typeface="Arial" panose="020B0604020202020204" pitchFamily="34" charset="0"/>
                      </a:endParaRPr>
                    </a:p>
                  </a:txBody>
                  <a:tcPr/>
                </a:tc>
                <a:tc>
                  <a:txBody>
                    <a:bodyPr/>
                    <a:lstStyle/>
                    <a:p>
                      <a:r>
                        <a:rPr lang="en-GB" sz="1500" b="1" dirty="0" smtClean="0">
                          <a:latin typeface="Arial" panose="020B0604020202020204" pitchFamily="34" charset="0"/>
                          <a:cs typeface="Arial" panose="020B0604020202020204" pitchFamily="34" charset="0"/>
                        </a:rPr>
                        <a:t>Question</a:t>
                      </a:r>
                      <a:endParaRPr lang="en-GB" sz="1500" b="1" dirty="0">
                        <a:latin typeface="Arial" panose="020B0604020202020204" pitchFamily="34" charset="0"/>
                        <a:cs typeface="Arial" panose="020B0604020202020204" pitchFamily="34" charset="0"/>
                      </a:endParaRPr>
                    </a:p>
                  </a:txBody>
                  <a:tcPr/>
                </a:tc>
                <a:tc>
                  <a:txBody>
                    <a:bodyPr/>
                    <a:lstStyle/>
                    <a:p>
                      <a:pPr algn="ctr"/>
                      <a:r>
                        <a:rPr lang="en-GB" sz="1500" dirty="0" smtClean="0">
                          <a:latin typeface="Arial" panose="020B0604020202020204" pitchFamily="34" charset="0"/>
                          <a:cs typeface="Arial" panose="020B0604020202020204" pitchFamily="34" charset="0"/>
                        </a:rPr>
                        <a:t>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500" dirty="0" smtClean="0">
                          <a:latin typeface="Arial" panose="020B0604020202020204" pitchFamily="34" charset="0"/>
                          <a:cs typeface="Arial" panose="020B0604020202020204" pitchFamily="34" charset="0"/>
                        </a:rPr>
                        <a:t>7</a:t>
                      </a:r>
                      <a:endParaRPr lang="en-GB" sz="1500" dirty="0" smtClean="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Explain why effective inventory control might be important to IKEA’s success..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dirty="0" smtClean="0">
                          <a:latin typeface="Arial" panose="020B0604020202020204" pitchFamily="34" charset="0"/>
                          <a:cs typeface="Arial" panose="020B0604020202020204" pitchFamily="34" charset="0"/>
                        </a:rPr>
                        <a:t>6 marks</a:t>
                      </a:r>
                    </a:p>
                  </a:txBody>
                  <a:tcPr/>
                </a:tc>
              </a:tr>
              <a:tr h="370840">
                <a:tc>
                  <a:txBody>
                    <a:bodyPr/>
                    <a:lstStyle/>
                    <a:p>
                      <a:endParaRPr lang="en-GB" sz="1500" dirty="0">
                        <a:latin typeface="Arial" panose="020B0604020202020204" pitchFamily="34" charset="0"/>
                        <a:cs typeface="Arial" panose="020B0604020202020204" pitchFamily="34" charset="0"/>
                      </a:endParaRPr>
                    </a:p>
                  </a:txBody>
                  <a:tcPr/>
                </a:tc>
                <a:tc>
                  <a:txBody>
                    <a:bodyPr/>
                    <a:lstStyle/>
                    <a:p>
                      <a:pPr marR="0" algn="ctr">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 2, Application 2, Analysis 2)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defining inventory control or stating why it is important e.g. the process of making sure that the optimum level of inventory is held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so that demand can be met whilst keeping the costs of holding inventory to a minimum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a:t>
                      </a:r>
                      <a:r>
                        <a:rPr lang="en-US" sz="15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500" b="0" i="0" u="none" strike="noStrike" baseline="0" dirty="0" smtClean="0">
                          <a:solidFill>
                            <a:srgbClr val="000000"/>
                          </a:solidFill>
                          <a:latin typeface="Arial" panose="020B0604020202020204" pitchFamily="34" charset="0"/>
                          <a:cs typeface="Arial" panose="020B0604020202020204" pitchFamily="34" charset="0"/>
                        </a:rPr>
                        <a:t> answers demonstrating the impact of effective inventory control on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has a very wide range of products such as sofas, textiles, beds, food for which it needs to monitor inventory levels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Food stuffs can be perishable and need to be sold within a certain period of time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6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Analysis: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giving a reason/cause/consequence/cost to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Having the right amount of furniture products in stock in the correct locations around the world may lead to an increase in sales/profits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as customers know the furniture products are readily available they are more likely to visit and purchase goods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600"/>
                        </a:spcAft>
                      </a:pPr>
                      <a:r>
                        <a:rPr lang="en-GB" sz="1500" b="1" i="0" u="none" strike="noStrike" baseline="0" dirty="0" smtClean="0">
                          <a:solidFill>
                            <a:srgbClr val="000000"/>
                          </a:solidFill>
                          <a:latin typeface="Arial" panose="020B0604020202020204" pitchFamily="34" charset="0"/>
                          <a:cs typeface="Arial" panose="020B0604020202020204" pitchFamily="34" charset="0"/>
                        </a:rPr>
                        <a:t>OR </a:t>
                      </a:r>
                      <a:endParaRPr lang="en-GB" sz="15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Minimising costs for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is important to maintain its profitability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therefore effective inventory control is crucial to avoid over stocking thus increasing costs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	</a:t>
                      </a:r>
                    </a:p>
                  </a:txBody>
                  <a:tcPr/>
                </a:tc>
                <a:tc>
                  <a:txBody>
                    <a:bodyPr/>
                    <a:lstStyle/>
                    <a:p>
                      <a:pPr algn="ctr"/>
                      <a:endParaRPr lang="en-GB" sz="1500" dirty="0" smtClean="0">
                        <a:latin typeface="Arial" panose="020B0604020202020204" pitchFamily="34" charset="0"/>
                        <a:cs typeface="Arial" panose="020B0604020202020204" pitchFamily="34" charset="0"/>
                      </a:endParaRPr>
                    </a:p>
                    <a:p>
                      <a:pPr algn="ctr"/>
                      <a:r>
                        <a:rPr lang="en-GB" sz="1500" dirty="0" smtClean="0">
                          <a:latin typeface="Arial" panose="020B0604020202020204" pitchFamily="34" charset="0"/>
                          <a:cs typeface="Arial" panose="020B0604020202020204" pitchFamily="34" charset="0"/>
                        </a:rPr>
                        <a:t>1-2 marks</a:t>
                      </a: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r>
                        <a:rPr lang="en-GB" sz="1500" dirty="0" smtClean="0">
                          <a:latin typeface="Arial" panose="020B0604020202020204" pitchFamily="34" charset="0"/>
                          <a:cs typeface="Arial" panose="020B0604020202020204" pitchFamily="34" charset="0"/>
                        </a:rPr>
                        <a:t>1-2 marks</a:t>
                      </a: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endParaRPr lang="en-GB" sz="1500" dirty="0" smtClean="0">
                        <a:latin typeface="Arial" panose="020B0604020202020204" pitchFamily="34" charset="0"/>
                        <a:cs typeface="Arial" panose="020B0604020202020204" pitchFamily="34" charset="0"/>
                      </a:endParaRPr>
                    </a:p>
                    <a:p>
                      <a:pPr algn="ctr"/>
                      <a:r>
                        <a:rPr lang="en-GB" sz="1500" dirty="0" smtClean="0">
                          <a:latin typeface="Arial" panose="020B0604020202020204" pitchFamily="34" charset="0"/>
                          <a:cs typeface="Arial" panose="020B0604020202020204" pitchFamily="34" charset="0"/>
                        </a:rPr>
                        <a:t>1-2 marks</a:t>
                      </a:r>
                    </a:p>
                    <a:p>
                      <a:pPr algn="ctr"/>
                      <a:endParaRPr lang="en-GB" sz="1500" dirty="0" smtClean="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a:off x="8244408" y="5550331"/>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45079875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188600"/>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A Cola-Cola India turns 20</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The Coca-Cola drink was launched in Agra, India in 1993. Since then Coca-Cola India has grown rapidly, owning two of the country’s largest soft drinks brands – </a:t>
            </a:r>
            <a:r>
              <a:rPr lang="en-US" sz="1850" dirty="0" err="1">
                <a:solidFill>
                  <a:srgbClr val="1F497D"/>
                </a:solidFill>
                <a:latin typeface="Arial" charset="0"/>
              </a:rPr>
              <a:t>Thums</a:t>
            </a:r>
            <a:r>
              <a:rPr lang="en-US" sz="1850" dirty="0">
                <a:solidFill>
                  <a:srgbClr val="1F497D"/>
                </a:solidFill>
                <a:latin typeface="Arial" charset="0"/>
              </a:rPr>
              <a:t> Up and Sprite. Operations include over 7,000 Indian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distributors and more than 2.2 million retailers.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has invested more than $2bn in its </a:t>
            </a:r>
            <a:br>
              <a:rPr lang="en-US" sz="1850" dirty="0">
                <a:solidFill>
                  <a:srgbClr val="1F497D"/>
                </a:solidFill>
                <a:latin typeface="Arial" charset="0"/>
              </a:rPr>
            </a:br>
            <a:r>
              <a:rPr lang="en-US" sz="1850" dirty="0">
                <a:solidFill>
                  <a:srgbClr val="1F497D"/>
                </a:solidFill>
                <a:latin typeface="Arial" charset="0"/>
              </a:rPr>
              <a:t>Indian operations and provides direct employment to </a:t>
            </a:r>
            <a:br>
              <a:rPr lang="en-US" sz="1850" dirty="0">
                <a:solidFill>
                  <a:srgbClr val="1F497D"/>
                </a:solidFill>
                <a:latin typeface="Arial" charset="0"/>
              </a:rPr>
            </a:br>
            <a:r>
              <a:rPr lang="en-US" sz="1850" dirty="0">
                <a:solidFill>
                  <a:srgbClr val="1F497D"/>
                </a:solidFill>
                <a:latin typeface="Arial" charset="0"/>
              </a:rPr>
              <a:t>more than 25,000 people and indirect employment to </a:t>
            </a:r>
            <a:br>
              <a:rPr lang="en-US" sz="1850" dirty="0">
                <a:solidFill>
                  <a:srgbClr val="1F497D"/>
                </a:solidFill>
                <a:latin typeface="Arial" charset="0"/>
              </a:rPr>
            </a:br>
            <a:r>
              <a:rPr lang="en-US" sz="1850" dirty="0">
                <a:solidFill>
                  <a:srgbClr val="1F497D"/>
                </a:solidFill>
                <a:latin typeface="Arial" charset="0"/>
              </a:rPr>
              <a:t>more than 1,500,000 people through its vast supply and distribution system.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the country’s leading beverage company with an unmatched portfolio of beverages. These include Coca-Cola, Fanta Orange, </a:t>
            </a:r>
            <a:r>
              <a:rPr lang="en-US" sz="1850" dirty="0" err="1">
                <a:solidFill>
                  <a:srgbClr val="1F497D"/>
                </a:solidFill>
                <a:latin typeface="Arial" charset="0"/>
              </a:rPr>
              <a:t>Limca</a:t>
            </a:r>
            <a:r>
              <a:rPr lang="en-US" sz="1850" dirty="0">
                <a:solidFill>
                  <a:srgbClr val="1F497D"/>
                </a:solidFill>
                <a:latin typeface="Arial" charset="0"/>
              </a:rPr>
              <a:t>, Sprite, </a:t>
            </a:r>
            <a:r>
              <a:rPr lang="en-US" sz="1850" dirty="0" err="1">
                <a:solidFill>
                  <a:srgbClr val="1F497D"/>
                </a:solidFill>
                <a:latin typeface="Arial" charset="0"/>
              </a:rPr>
              <a:t>Thums</a:t>
            </a:r>
            <a:r>
              <a:rPr lang="en-US" sz="1850" dirty="0">
                <a:solidFill>
                  <a:srgbClr val="1F497D"/>
                </a:solidFill>
                <a:latin typeface="Arial" charset="0"/>
              </a:rPr>
              <a:t> Up, Burn, Kinley, </a:t>
            </a:r>
            <a:r>
              <a:rPr lang="en-US" sz="1850" dirty="0" err="1">
                <a:solidFill>
                  <a:srgbClr val="1F497D"/>
                </a:solidFill>
                <a:latin typeface="Arial" charset="0"/>
              </a:rPr>
              <a:t>Maaza</a:t>
            </a:r>
            <a:r>
              <a:rPr lang="en-US" sz="1850" dirty="0">
                <a:solidFill>
                  <a:srgbClr val="1F497D"/>
                </a:solidFill>
                <a:latin typeface="Arial" charset="0"/>
              </a:rPr>
              <a:t>, Minute Maid Pulpy Orange, Minute Maid </a:t>
            </a:r>
            <a:r>
              <a:rPr lang="en-US" sz="1850" dirty="0" err="1">
                <a:solidFill>
                  <a:srgbClr val="1F497D"/>
                </a:solidFill>
                <a:latin typeface="Arial" charset="0"/>
              </a:rPr>
              <a:t>Nimbu</a:t>
            </a:r>
            <a:r>
              <a:rPr lang="en-US" sz="1850" dirty="0">
                <a:solidFill>
                  <a:srgbClr val="1F497D"/>
                </a:solidFill>
                <a:latin typeface="Arial" charset="0"/>
              </a:rPr>
              <a:t> Fresh and the Georgia Gold range of teas and coffees and </a:t>
            </a:r>
            <a:r>
              <a:rPr lang="en-US" sz="1850" dirty="0" err="1">
                <a:solidFill>
                  <a:srgbClr val="1F497D"/>
                </a:solidFill>
                <a:latin typeface="Arial" charset="0"/>
              </a:rPr>
              <a:t>Vitingo</a:t>
            </a:r>
            <a:r>
              <a:rPr lang="en-US" sz="1850" dirty="0">
                <a:solidFill>
                  <a:srgbClr val="1F497D"/>
                </a:solidFill>
                <a:latin typeface="Arial" charset="0"/>
              </a:rPr>
              <a: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Coca-Cola India is one of the largest domestic buyers of agricultural products such as sugar and mango pulp. The company’s business also positively impacts on industries such as glass, plastics, automobiles and banking.</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a:t>
            </a:r>
            <a:r>
              <a:rPr lang="en-GB" sz="4000" dirty="0"/>
              <a:t>–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0400" y="2348880"/>
            <a:ext cx="2552080" cy="10902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4" action="ppaction://hlinkfile"/>
          </p:cNvPr>
          <p:cNvSpPr txBox="1"/>
          <p:nvPr/>
        </p:nvSpPr>
        <p:spPr>
          <a:xfrm>
            <a:off x="8316416" y="1988840"/>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6278120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190617"/>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B Coca-Cola India – Responsible Marketing</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As part of our marketing, we have a Global Responsible Marketing Policy and we do not market any products directly to children under 12. This means we will not use advertising directly targeted at audiences that have more than 35% of children under 12. Our policy applies to all of our beverages and the media outlets we use. We are proud to be part of the ‘India Pledge’, which is a commitment to change food and beverage advertising to children under the age of 12 years in India.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a:t>
            </a:r>
            <a:r>
              <a:rPr lang="en-GB" sz="4000" dirty="0"/>
              <a:t>– Exam Questions – January 2015</a:t>
            </a:r>
            <a:endParaRPr lang="en-GB" sz="3600" dirty="0"/>
          </a:p>
        </p:txBody>
      </p:sp>
      <p:pic>
        <p:nvPicPr>
          <p:cNvPr id="37890" name="Picture 2" descr="Image result for coca cola indi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5891" y="4869160"/>
            <a:ext cx="3488184" cy="1490218"/>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coca cola india products"/>
          <p:cNvPicPr>
            <a:picLocks noChangeAspect="1" noChangeArrowheads="1"/>
          </p:cNvPicPr>
          <p:nvPr/>
        </p:nvPicPr>
        <p:blipFill rotWithShape="1">
          <a:blip r:embed="rId4">
            <a:extLst>
              <a:ext uri="{28A0092B-C50C-407E-A947-70E740481C1C}">
                <a14:useLocalDpi xmlns:a14="http://schemas.microsoft.com/office/drawing/2010/main" val="0"/>
              </a:ext>
            </a:extLst>
          </a:blip>
          <a:srcRect l="5994" t="4025"/>
          <a:stretch/>
        </p:blipFill>
        <p:spPr bwMode="auto">
          <a:xfrm>
            <a:off x="265135" y="4509120"/>
            <a:ext cx="5256441" cy="212298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8316416" y="1052736"/>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25874442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34903"/>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New High-tech Bottling Plant</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To mark its 20 years in India, Coca-Cola India opened a new bottling plant at </a:t>
            </a:r>
            <a:r>
              <a:rPr lang="en-US" sz="2000" dirty="0" err="1">
                <a:solidFill>
                  <a:srgbClr val="1F497D"/>
                </a:solidFill>
                <a:latin typeface="Arial" charset="0"/>
              </a:rPr>
              <a:t>Chatta</a:t>
            </a:r>
            <a:r>
              <a:rPr lang="en-US" sz="2000" dirty="0">
                <a:solidFill>
                  <a:srgbClr val="1F497D"/>
                </a:solidFill>
                <a:latin typeface="Arial" charset="0"/>
              </a:rPr>
              <a:t> in Uttar Pradesh. With an investment of </a:t>
            </a:r>
            <a:r>
              <a:rPr lang="en-US" sz="2000" dirty="0" err="1">
                <a:solidFill>
                  <a:srgbClr val="1F497D"/>
                </a:solidFill>
                <a:latin typeface="Arial" charset="0"/>
              </a:rPr>
              <a:t>Rs</a:t>
            </a:r>
            <a:r>
              <a:rPr lang="en-US" sz="2000" dirty="0">
                <a:solidFill>
                  <a:srgbClr val="1F497D"/>
                </a:solidFill>
                <a:latin typeface="Arial" charset="0"/>
              </a:rPr>
              <a:t> 135 crore ($23m) the new high-tech plant will be Coca-Cola India’s 58th manufacturing plant in the country. The company’s latest technology will ensure no wastage of water and energy. It will produce 1,200 bottles per minute and will be capital intensive, providing employment to 225 people.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err="1">
                <a:solidFill>
                  <a:srgbClr val="1F497D"/>
                </a:solidFill>
                <a:latin typeface="Arial" charset="0"/>
              </a:rPr>
              <a:t>Venkatesh</a:t>
            </a:r>
            <a:r>
              <a:rPr lang="en-US" sz="2000" dirty="0">
                <a:solidFill>
                  <a:srgbClr val="1F497D"/>
                </a:solidFill>
                <a:latin typeface="Arial" charset="0"/>
              </a:rPr>
              <a:t> </a:t>
            </a:r>
            <a:r>
              <a:rPr lang="en-US" sz="2000" dirty="0" err="1">
                <a:solidFill>
                  <a:srgbClr val="1F497D"/>
                </a:solidFill>
                <a:latin typeface="Arial" charset="0"/>
              </a:rPr>
              <a:t>Kini</a:t>
            </a:r>
            <a:r>
              <a:rPr lang="en-US" sz="2000" dirty="0">
                <a:solidFill>
                  <a:srgbClr val="1F497D"/>
                </a:solidFill>
                <a:latin typeface="Arial" charset="0"/>
              </a:rPr>
              <a:t>, Deputy Business Unit </a:t>
            </a:r>
            <a:br>
              <a:rPr lang="en-US" sz="2000" dirty="0">
                <a:solidFill>
                  <a:srgbClr val="1F497D"/>
                </a:solidFill>
                <a:latin typeface="Arial" charset="0"/>
              </a:rPr>
            </a:br>
            <a:r>
              <a:rPr lang="en-US" sz="2000" dirty="0">
                <a:solidFill>
                  <a:srgbClr val="1F497D"/>
                </a:solidFill>
                <a:latin typeface="Arial" charset="0"/>
              </a:rPr>
              <a:t>President, Coca-Cola India, said, “Our </a:t>
            </a:r>
            <a:br>
              <a:rPr lang="en-US" sz="2000" dirty="0">
                <a:solidFill>
                  <a:srgbClr val="1F497D"/>
                </a:solidFill>
                <a:latin typeface="Arial" charset="0"/>
              </a:rPr>
            </a:br>
            <a:r>
              <a:rPr lang="en-US" sz="2000" dirty="0">
                <a:solidFill>
                  <a:srgbClr val="1F497D"/>
                </a:solidFill>
                <a:latin typeface="Arial" charset="0"/>
              </a:rPr>
              <a:t>investments in India are on track as we </a:t>
            </a:r>
            <a:br>
              <a:rPr lang="en-US" sz="2000" dirty="0">
                <a:solidFill>
                  <a:srgbClr val="1F497D"/>
                </a:solidFill>
                <a:latin typeface="Arial" charset="0"/>
              </a:rPr>
            </a:br>
            <a:r>
              <a:rPr lang="en-US" sz="2000" dirty="0">
                <a:solidFill>
                  <a:srgbClr val="1F497D"/>
                </a:solidFill>
                <a:latin typeface="Arial" charset="0"/>
              </a:rPr>
              <a:t>build scale, manufacturing capacity, </a:t>
            </a:r>
            <a:br>
              <a:rPr lang="en-US" sz="2000" dirty="0">
                <a:solidFill>
                  <a:srgbClr val="1F497D"/>
                </a:solidFill>
                <a:latin typeface="Arial" charset="0"/>
              </a:rPr>
            </a:br>
            <a:r>
              <a:rPr lang="en-US" sz="2000" dirty="0">
                <a:solidFill>
                  <a:srgbClr val="1F497D"/>
                </a:solidFill>
                <a:latin typeface="Arial" charset="0"/>
              </a:rPr>
              <a:t>distribution capability and a robust </a:t>
            </a:r>
            <a:br>
              <a:rPr lang="en-US" sz="2000" dirty="0">
                <a:solidFill>
                  <a:srgbClr val="1F497D"/>
                </a:solidFill>
                <a:latin typeface="Arial" charset="0"/>
              </a:rPr>
            </a:br>
            <a:r>
              <a:rPr lang="en-US" sz="2000" dirty="0">
                <a:solidFill>
                  <a:srgbClr val="1F497D"/>
                </a:solidFill>
                <a:latin typeface="Arial" charset="0"/>
              </a:rPr>
              <a:t>product portfolio to realise our business goals in India. By using quality management techniques, we share best practices and technological advancements with our suppliers, vendors and allied industries, which often leads to improvement in the overall standards of quality across industries.”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a:t>
            </a:r>
            <a:r>
              <a:rPr lang="en-GB" sz="4000" dirty="0"/>
              <a:t>– Exam Questions – January 2015</a:t>
            </a:r>
            <a:endParaRPr lang="en-GB" sz="3600" dirty="0"/>
          </a:p>
        </p:txBody>
      </p:sp>
      <p:pic>
        <p:nvPicPr>
          <p:cNvPr id="40962" name="Picture 2" descr="Image result for Venkatesh Ki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478137"/>
            <a:ext cx="3384376" cy="160704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file"/>
          </p:cNvPr>
          <p:cNvSpPr txBox="1"/>
          <p:nvPr/>
        </p:nvSpPr>
        <p:spPr>
          <a:xfrm>
            <a:off x="8316416" y="1916832"/>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52156624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6308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00" b="1" dirty="0">
                <a:solidFill>
                  <a:srgbClr val="1F497D"/>
                </a:solidFill>
                <a:latin typeface="Arial" charset="0"/>
              </a:rPr>
              <a:t>Evidence D Coca-Cola India – A Great Place to Work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We aspire to be a great place to work, where employees are given opportunities to develop their skills and expand their breadth of experience. With this in mind we have developed six special training programs for all employees at all levels of the hierarchy.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Pegasus is our leading training program which seeks to develop all-round top talent for future roles within Coca-Cola India. Catalyst is another training program for selected managerial staff, relatively high in the organisational hierarchy, preparing them for senior management positions.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00" dirty="0">
                <a:solidFill>
                  <a:srgbClr val="1F497D"/>
                </a:solidFill>
                <a:latin typeface="Arial" charset="0"/>
              </a:rPr>
              <a:t>In addition, our Coca-Cola University operates a six-month program which helps to source and train fresh young talent ahead of demand for our franchise bottlers. The program includes classroom learning, e-learning, mentoring, coaching, feedback and fieldwork.</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2015</a:t>
            </a:r>
            <a:endParaRPr lang="en-GB" sz="3600" dirty="0"/>
          </a:p>
        </p:txBody>
      </p:sp>
      <p:sp>
        <p:nvSpPr>
          <p:cNvPr id="9" name="TextBox 8">
            <a:hlinkClick r:id="rId3" action="ppaction://hlinkfile"/>
          </p:cNvPr>
          <p:cNvSpPr txBox="1"/>
          <p:nvPr/>
        </p:nvSpPr>
        <p:spPr>
          <a:xfrm>
            <a:off x="8316416" y="3750131"/>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703900195"/>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fontAlgn="base">
              <a:spcBef>
                <a:spcPct val="0"/>
              </a:spcBef>
              <a:spcAft>
                <a:spcPts val="400"/>
              </a:spcAft>
              <a:buClr>
                <a:srgbClr val="F79646">
                  <a:lumMod val="50000"/>
                </a:srgbClr>
              </a:buClr>
              <a:buFont typeface="+mj-lt"/>
              <a:buAutoNum type="arabicPeriod" startAt="9"/>
              <a:tabLst>
                <a:tab pos="8345488" algn="r"/>
              </a:tabLst>
            </a:pPr>
            <a:r>
              <a:rPr lang="en-US" sz="2100" dirty="0">
                <a:solidFill>
                  <a:srgbClr val="FF0000"/>
                </a:solidFill>
                <a:latin typeface="Arial" charset="0"/>
              </a:rPr>
              <a:t>Analyse two benefits to Coca-Cola India of having a wide range of soft drinks in its product portfolio</a:t>
            </a:r>
            <a:r>
              <a:rPr lang="en-US" sz="2100" dirty="0" smtClean="0">
                <a:solidFill>
                  <a:srgbClr val="FF0000"/>
                </a:solidFill>
                <a:latin typeface="Arial" charset="0"/>
              </a:rPr>
              <a:t>.</a:t>
            </a:r>
            <a:br>
              <a:rPr lang="en-US" sz="2100" dirty="0" smtClean="0">
                <a:solidFill>
                  <a:srgbClr val="FF0000"/>
                </a:solidFill>
                <a:latin typeface="Arial" charset="0"/>
              </a:rPr>
            </a:br>
            <a:r>
              <a:rPr lang="en-US" sz="2100" dirty="0" smtClean="0">
                <a:solidFill>
                  <a:srgbClr val="FF0000"/>
                </a:solidFill>
              </a:rPr>
              <a:t>(</a:t>
            </a:r>
            <a:r>
              <a:rPr lang="en-US" sz="2100" dirty="0">
                <a:solidFill>
                  <a:srgbClr val="FF0000"/>
                </a:solidFill>
              </a:rPr>
              <a:t>a) Explain one benefit to Coca-Cola India of minimising waste.</a:t>
            </a:r>
            <a:endParaRPr lang="en-US" sz="210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2100" b="1"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b="1" dirty="0">
                <a:solidFill>
                  <a:srgbClr val="FF0000"/>
                </a:solidFill>
                <a:latin typeface="Arial" charset="0"/>
              </a:rPr>
              <a:t>Total for Question </a:t>
            </a:r>
            <a:r>
              <a:rPr lang="en-US" sz="2100" b="1" dirty="0" smtClean="0">
                <a:solidFill>
                  <a:srgbClr val="FF0000"/>
                </a:solidFill>
                <a:latin typeface="Arial" charset="0"/>
              </a:rPr>
              <a:t>9 </a:t>
            </a:r>
            <a:r>
              <a:rPr lang="en-US" sz="2100" b="1" dirty="0">
                <a:solidFill>
                  <a:srgbClr val="FF0000"/>
                </a:solidFill>
                <a:latin typeface="Arial" charset="0"/>
              </a:rPr>
              <a:t>= </a:t>
            </a:r>
            <a:r>
              <a:rPr lang="en-US" sz="2100" b="1" dirty="0" smtClean="0">
                <a:solidFill>
                  <a:srgbClr val="FF0000"/>
                </a:solidFill>
                <a:latin typeface="Arial" charset="0"/>
              </a:rPr>
              <a:t>4 </a:t>
            </a:r>
            <a:r>
              <a:rPr lang="en-US" sz="2100" b="1" dirty="0">
                <a:solidFill>
                  <a:srgbClr val="FF0000"/>
                </a:solidFill>
                <a:latin typeface="Arial" charset="0"/>
              </a:rPr>
              <a:t>marks)</a:t>
            </a:r>
            <a:endParaRPr lang="en-US" sz="21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2015</a:t>
            </a:r>
            <a:endParaRPr lang="en-GB" sz="3600" dirty="0"/>
          </a:p>
        </p:txBody>
      </p:sp>
      <p:sp>
        <p:nvSpPr>
          <p:cNvPr id="5" name="TextBox 4">
            <a:hlinkClick r:id="rId3" action="ppaction://hlinkfile"/>
          </p:cNvPr>
          <p:cNvSpPr txBox="1"/>
          <p:nvPr/>
        </p:nvSpPr>
        <p:spPr>
          <a:xfrm>
            <a:off x="8316416" y="1517883"/>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16567717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2015</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3860464813"/>
              </p:ext>
            </p:extLst>
          </p:nvPr>
        </p:nvGraphicFramePr>
        <p:xfrm>
          <a:off x="251520" y="1052736"/>
          <a:ext cx="8640960" cy="5318760"/>
        </p:xfrm>
        <a:graphic>
          <a:graphicData uri="http://schemas.openxmlformats.org/drawingml/2006/table">
            <a:tbl>
              <a:tblPr firstRow="1" bandRow="1">
                <a:tableStyleId>{5C22544A-7EE6-4342-B048-85BDC9FD1C3A}</a:tableStyleId>
              </a:tblPr>
              <a:tblGrid>
                <a:gridCol w="1080120"/>
                <a:gridCol w="6552728"/>
                <a:gridCol w="1008112"/>
              </a:tblGrid>
              <a:tr h="370840">
                <a:tc>
                  <a:txBody>
                    <a:bodyPr/>
                    <a:lstStyle/>
                    <a:p>
                      <a:pPr algn="ctr"/>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4 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latin typeface="Arial" panose="020B0604020202020204" pitchFamily="34" charset="0"/>
                          <a:cs typeface="Arial" panose="020B0604020202020204" pitchFamily="34" charset="0"/>
                        </a:rPr>
                        <a:t>9 (a)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Answer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latin typeface="Arial" panose="020B0604020202020204" pitchFamily="34" charset="0"/>
                          <a:cs typeface="Arial" panose="020B0604020202020204" pitchFamily="34" charset="0"/>
                        </a:rPr>
                        <a:t>Mark</a:t>
                      </a:r>
                    </a:p>
                  </a:txBody>
                  <a:tcPr/>
                </a:tc>
              </a:tr>
              <a:tr h="370840">
                <a:tc>
                  <a:txBody>
                    <a:bodyPr/>
                    <a:lstStyle/>
                    <a:p>
                      <a:endParaRPr lang="en-GB" sz="1700" dirty="0">
                        <a:latin typeface="Arial" panose="020B0604020202020204" pitchFamily="34" charset="0"/>
                        <a:cs typeface="Arial" panose="020B0604020202020204" pitchFamily="34" charset="0"/>
                      </a:endParaRPr>
                    </a:p>
                  </a:txBody>
                  <a:tcPr/>
                </a:tc>
                <a:tc>
                  <a:txBody>
                    <a:bodyPr/>
                    <a:lstStyle/>
                    <a:p>
                      <a:pPr algn="ctr">
                        <a:spcBef>
                          <a:spcPts val="0"/>
                        </a:spcBef>
                        <a:spcAft>
                          <a:spcPts val="600"/>
                        </a:spcAft>
                      </a:pPr>
                      <a:r>
                        <a:rPr lang="en-US" sz="2400" b="1" i="0" u="none" strike="noStrike" baseline="0" dirty="0" smtClean="0">
                          <a:solidFill>
                            <a:srgbClr val="000000"/>
                          </a:solidFill>
                          <a:latin typeface="Arial" panose="020B0604020202020204" pitchFamily="34" charset="0"/>
                          <a:cs typeface="Arial" panose="020B0604020202020204" pitchFamily="34" charset="0"/>
                        </a:rPr>
                        <a:t>(Knowledge 1, Application 1, Analysis 2) </a:t>
                      </a:r>
                      <a:endParaRPr lang="en-US" sz="2400" b="0" i="0" u="none" strike="noStrike" baseline="0" dirty="0" smtClean="0">
                        <a:solidFill>
                          <a:srgbClr val="000000"/>
                        </a:solidFill>
                        <a:latin typeface="Arial" panose="020B0604020202020204" pitchFamily="34" charset="0"/>
                        <a:cs typeface="Arial" panose="020B0604020202020204" pitchFamily="34" charset="0"/>
                      </a:endParaRPr>
                    </a:p>
                    <a:p>
                      <a:pPr algn="l">
                        <a:spcBef>
                          <a:spcPts val="0"/>
                        </a:spcBef>
                        <a:spcAft>
                          <a:spcPts val="600"/>
                        </a:spcAft>
                      </a:pPr>
                      <a:r>
                        <a:rPr lang="en-US" sz="24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2400" b="0" i="0" u="none" strike="noStrike" baseline="0" dirty="0" smtClean="0">
                          <a:solidFill>
                            <a:srgbClr val="000000"/>
                          </a:solidFill>
                          <a:latin typeface="Arial" panose="020B0604020202020204" pitchFamily="34" charset="0"/>
                          <a:cs typeface="Arial" panose="020B0604020202020204" pitchFamily="34" charset="0"/>
                        </a:rPr>
                        <a:t>up to 1 mark is available for a benefit e.g. making better, more efficient use of raw materials </a:t>
                      </a:r>
                      <a:r>
                        <a:rPr lang="en-US" sz="2400" b="1" i="0" u="none" strike="noStrike" baseline="0" dirty="0" smtClean="0">
                          <a:solidFill>
                            <a:srgbClr val="000000"/>
                          </a:solidFill>
                          <a:latin typeface="Arial" panose="020B0604020202020204" pitchFamily="34" charset="0"/>
                          <a:cs typeface="Arial" panose="020B0604020202020204" pitchFamily="34" charset="0"/>
                        </a:rPr>
                        <a:t>(1) </a:t>
                      </a:r>
                      <a:endParaRPr lang="en-US" sz="2400" b="0" i="0" u="none" strike="noStrike" baseline="0" dirty="0" smtClean="0">
                        <a:solidFill>
                          <a:srgbClr val="000000"/>
                        </a:solidFill>
                        <a:latin typeface="Arial" panose="020B0604020202020204" pitchFamily="34" charset="0"/>
                        <a:cs typeface="Arial" panose="020B0604020202020204" pitchFamily="34" charset="0"/>
                      </a:endParaRPr>
                    </a:p>
                    <a:p>
                      <a:pPr algn="l">
                        <a:spcBef>
                          <a:spcPts val="0"/>
                        </a:spcBef>
                        <a:spcAft>
                          <a:spcPts val="600"/>
                        </a:spcAft>
                      </a:pPr>
                      <a:r>
                        <a:rPr lang="en-US" sz="24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2400" b="0" i="0" u="none" strike="noStrike" baseline="0" dirty="0" smtClean="0">
                          <a:solidFill>
                            <a:srgbClr val="000000"/>
                          </a:solidFill>
                          <a:latin typeface="Arial" panose="020B0604020202020204" pitchFamily="34" charset="0"/>
                          <a:cs typeface="Arial" panose="020B0604020202020204" pitchFamily="34" charset="0"/>
                        </a:rPr>
                        <a:t>up to 1 mark is available for </a:t>
                      </a:r>
                      <a:r>
                        <a:rPr lang="en-US" sz="24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2400" b="0" i="0" u="none" strike="noStrike" baseline="0" dirty="0" smtClean="0">
                          <a:solidFill>
                            <a:srgbClr val="000000"/>
                          </a:solidFill>
                          <a:latin typeface="Arial" panose="020B0604020202020204" pitchFamily="34" charset="0"/>
                          <a:cs typeface="Arial" panose="020B0604020202020204" pitchFamily="34" charset="0"/>
                        </a:rPr>
                        <a:t> answers to </a:t>
                      </a:r>
                      <a:r>
                        <a:rPr lang="en-US" sz="2400" b="0" i="1" u="none" strike="noStrike" baseline="0" dirty="0" smtClean="0">
                          <a:solidFill>
                            <a:srgbClr val="000000"/>
                          </a:solidFill>
                          <a:latin typeface="Arial" panose="020B0604020202020204" pitchFamily="34" charset="0"/>
                          <a:cs typeface="Arial" panose="020B0604020202020204" pitchFamily="34" charset="0"/>
                        </a:rPr>
                        <a:t>Coca-Cola India</a:t>
                      </a:r>
                      <a:r>
                        <a:rPr lang="en-US" sz="2400" b="0" i="0" u="none" strike="noStrike" baseline="0" dirty="0" smtClean="0">
                          <a:solidFill>
                            <a:srgbClr val="000000"/>
                          </a:solidFill>
                          <a:latin typeface="Arial" panose="020B0604020202020204" pitchFamily="34" charset="0"/>
                          <a:cs typeface="Arial" panose="020B0604020202020204" pitchFamily="34" charset="0"/>
                        </a:rPr>
                        <a:t>, e.g. latest technology will reduce demand for energy and water </a:t>
                      </a:r>
                      <a:r>
                        <a:rPr lang="en-US" sz="2400" b="1" i="0" u="none" strike="noStrike" baseline="0" dirty="0" smtClean="0">
                          <a:solidFill>
                            <a:srgbClr val="000000"/>
                          </a:solidFill>
                          <a:latin typeface="Arial" panose="020B0604020202020204" pitchFamily="34" charset="0"/>
                          <a:cs typeface="Arial" panose="020B0604020202020204" pitchFamily="34" charset="0"/>
                        </a:rPr>
                        <a:t>(1) </a:t>
                      </a:r>
                      <a:endParaRPr lang="en-US" sz="2400" b="0" i="0" u="none" strike="noStrike" baseline="0" dirty="0" smtClean="0">
                        <a:solidFill>
                          <a:srgbClr val="000000"/>
                        </a:solidFill>
                        <a:latin typeface="Arial" panose="020B0604020202020204" pitchFamily="34" charset="0"/>
                        <a:cs typeface="Arial" panose="020B0604020202020204" pitchFamily="34" charset="0"/>
                      </a:endParaRPr>
                    </a:p>
                    <a:p>
                      <a:pPr algn="l">
                        <a:spcBef>
                          <a:spcPts val="0"/>
                        </a:spcBef>
                        <a:spcAft>
                          <a:spcPts val="600"/>
                        </a:spcAft>
                      </a:pPr>
                      <a:r>
                        <a:rPr lang="en-US" sz="2400" b="1" i="0" u="none" strike="noStrike" baseline="0" dirty="0" smtClean="0">
                          <a:solidFill>
                            <a:srgbClr val="000000"/>
                          </a:solidFill>
                          <a:latin typeface="Arial" panose="020B0604020202020204" pitchFamily="34" charset="0"/>
                          <a:cs typeface="Arial" panose="020B0604020202020204" pitchFamily="34" charset="0"/>
                        </a:rPr>
                        <a:t>Analysis</a:t>
                      </a:r>
                      <a:r>
                        <a:rPr lang="en-US" sz="2400" b="0" i="0" u="none" strike="noStrike" baseline="0" dirty="0" smtClean="0">
                          <a:solidFill>
                            <a:srgbClr val="000000"/>
                          </a:solidFill>
                          <a:latin typeface="Arial" panose="020B0604020202020204" pitchFamily="34" charset="0"/>
                          <a:cs typeface="Arial" panose="020B0604020202020204" pitchFamily="34" charset="0"/>
                        </a:rPr>
                        <a:t>: up to 2 marks are available for developing the above, minimising water/energy may result in cost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txBody>
                  <a:tcPr/>
                </a:tc>
                <a:tc>
                  <a:txBody>
                    <a:bodyPr/>
                    <a:lstStyle/>
                    <a:p>
                      <a:pPr algn="ctr"/>
                      <a:endParaRPr lang="en-GB" sz="2000" dirty="0" smtClean="0">
                        <a:latin typeface="Arial" panose="020B0604020202020204" pitchFamily="34" charset="0"/>
                        <a:cs typeface="Arial" panose="020B0604020202020204" pitchFamily="34" charset="0"/>
                      </a:endParaRPr>
                    </a:p>
                    <a:p>
                      <a:pPr algn="ctr"/>
                      <a:r>
                        <a:rPr lang="en-GB" sz="2000" dirty="0" smtClean="0">
                          <a:latin typeface="Arial" panose="020B0604020202020204" pitchFamily="34" charset="0"/>
                          <a:cs typeface="Arial" panose="020B0604020202020204" pitchFamily="34" charset="0"/>
                        </a:rPr>
                        <a:t>1</a:t>
                      </a:r>
                      <a:r>
                        <a:rPr lang="en-GB" sz="2000" baseline="0" dirty="0" smtClean="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mark</a:t>
                      </a:r>
                    </a:p>
                    <a:p>
                      <a:pPr algn="ctr"/>
                      <a:endParaRPr lang="en-GB" sz="2000" dirty="0" smtClean="0">
                        <a:latin typeface="Arial" panose="020B0604020202020204" pitchFamily="34" charset="0"/>
                        <a:cs typeface="Arial" panose="020B0604020202020204" pitchFamily="34" charset="0"/>
                      </a:endParaRPr>
                    </a:p>
                    <a:p>
                      <a:pPr algn="ctr"/>
                      <a:endParaRPr lang="en-GB" sz="2000" dirty="0" smtClean="0">
                        <a:latin typeface="Arial" panose="020B0604020202020204" pitchFamily="34" charset="0"/>
                        <a:cs typeface="Arial" panose="020B0604020202020204" pitchFamily="34" charset="0"/>
                      </a:endParaRPr>
                    </a:p>
                    <a:p>
                      <a:pPr algn="ctr"/>
                      <a:endParaRPr lang="en-GB" sz="2000" dirty="0" smtClean="0">
                        <a:latin typeface="Arial" panose="020B0604020202020204" pitchFamily="34" charset="0"/>
                        <a:cs typeface="Arial" panose="020B0604020202020204" pitchFamily="34" charset="0"/>
                      </a:endParaRPr>
                    </a:p>
                    <a:p>
                      <a:pPr algn="ctr"/>
                      <a:endParaRPr lang="en-GB" sz="2000" dirty="0" smtClean="0">
                        <a:latin typeface="Arial" panose="020B0604020202020204" pitchFamily="34" charset="0"/>
                        <a:cs typeface="Arial" panose="020B0604020202020204" pitchFamily="34" charset="0"/>
                      </a:endParaRPr>
                    </a:p>
                    <a:p>
                      <a:pPr algn="ctr"/>
                      <a:r>
                        <a:rPr lang="en-GB" sz="2000" dirty="0" smtClean="0">
                          <a:latin typeface="Arial" panose="020B0604020202020204" pitchFamily="34" charset="0"/>
                          <a:cs typeface="Arial" panose="020B0604020202020204" pitchFamily="34" charset="0"/>
                        </a:rPr>
                        <a:t>1 mark</a:t>
                      </a:r>
                    </a:p>
                    <a:p>
                      <a:pPr algn="ctr"/>
                      <a:endParaRPr lang="en-GB" sz="2000" dirty="0" smtClean="0">
                        <a:latin typeface="Arial" panose="020B0604020202020204" pitchFamily="34" charset="0"/>
                        <a:cs typeface="Arial" panose="020B0604020202020204" pitchFamily="34" charset="0"/>
                      </a:endParaRPr>
                    </a:p>
                    <a:p>
                      <a:pPr algn="ctr"/>
                      <a:endParaRPr lang="en-GB" sz="2000" dirty="0" smtClean="0">
                        <a:latin typeface="Arial" panose="020B0604020202020204" pitchFamily="34" charset="0"/>
                        <a:cs typeface="Arial" panose="020B0604020202020204" pitchFamily="34" charset="0"/>
                      </a:endParaRPr>
                    </a:p>
                    <a:p>
                      <a:pPr algn="ctr"/>
                      <a:endParaRPr lang="en-GB" sz="2000" dirty="0" smtClean="0">
                        <a:latin typeface="Arial" panose="020B0604020202020204" pitchFamily="34" charset="0"/>
                        <a:cs typeface="Arial" panose="020B0604020202020204" pitchFamily="34" charset="0"/>
                      </a:endParaRPr>
                    </a:p>
                    <a:p>
                      <a:pPr algn="ctr"/>
                      <a:r>
                        <a:rPr lang="en-GB" sz="2000" dirty="0" smtClean="0">
                          <a:latin typeface="Arial" panose="020B0604020202020204" pitchFamily="34" charset="0"/>
                          <a:cs typeface="Arial" panose="020B0604020202020204" pitchFamily="34" charset="0"/>
                        </a:rPr>
                        <a:t>1</a:t>
                      </a:r>
                      <a:r>
                        <a:rPr lang="en-GB" sz="2000" baseline="0" dirty="0" smtClean="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mark</a:t>
                      </a:r>
                    </a:p>
                    <a:p>
                      <a:pPr algn="ctr"/>
                      <a:endParaRPr lang="en-GB" sz="170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172400" y="5478323"/>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309448078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637441"/>
          </a:xfrm>
          <a:prstGeom prst="rect">
            <a:avLst/>
          </a:prstGeom>
        </p:spPr>
        <p:txBody>
          <a:bodyPr wrap="square">
            <a:spAutoFit/>
          </a:bodyPr>
          <a:lstStyle/>
          <a:p>
            <a:pPr marL="457200" indent="-457200" fontAlgn="base">
              <a:spcBef>
                <a:spcPct val="0"/>
              </a:spcBef>
              <a:spcAft>
                <a:spcPts val="400"/>
              </a:spcAft>
              <a:buClr>
                <a:srgbClr val="F79646">
                  <a:lumMod val="50000"/>
                </a:srgbClr>
              </a:buClr>
              <a:buFont typeface="+mj-lt"/>
              <a:buAutoNum type="arabicPeriod" startAt="9"/>
              <a:tabLst>
                <a:tab pos="8345488" algn="r"/>
              </a:tabLst>
            </a:pPr>
            <a:r>
              <a:rPr lang="en-US" sz="2100" dirty="0" smtClean="0">
                <a:solidFill>
                  <a:srgbClr val="FF0000"/>
                </a:solidFill>
              </a:rPr>
              <a:t>(b) </a:t>
            </a:r>
            <a:r>
              <a:rPr lang="en-US" sz="2100" dirty="0">
                <a:solidFill>
                  <a:srgbClr val="FF0000"/>
                </a:solidFill>
              </a:rPr>
              <a:t>Explain one benefit to Coca-Cola India of minimising waste.</a:t>
            </a:r>
            <a:endParaRPr lang="en-US" sz="2100" dirty="0">
              <a:solidFill>
                <a:srgbClr val="FF0000"/>
              </a:solidFill>
              <a:latin typeface="Arial" charset="0"/>
            </a:endParaRPr>
          </a:p>
          <a:p>
            <a:pPr>
              <a:spcAft>
                <a:spcPts val="400"/>
              </a:spcAft>
              <a:buClr>
                <a:srgbClr val="F79646">
                  <a:lumMod val="50000"/>
                </a:srgbClr>
              </a:buClr>
              <a:tabLst>
                <a:tab pos="8345488" algn="r"/>
              </a:tabLst>
            </a:pPr>
            <a:r>
              <a:rPr lang="en-US" sz="2100" b="1"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100" b="1" dirty="0">
                <a:solidFill>
                  <a:srgbClr val="FF0000"/>
                </a:solidFill>
              </a:rPr>
              <a:t>________________________________________________________</a:t>
            </a:r>
            <a:r>
              <a:rPr lang="en-US" sz="2100" b="1" dirty="0" smtClean="0">
                <a:solidFill>
                  <a:srgbClr val="FF0000"/>
                </a:solidFill>
              </a:rPr>
              <a:t>_____________________________________________________________________________________________________________________________________________(</a:t>
            </a:r>
            <a:r>
              <a:rPr lang="en-US" sz="2100" b="1" dirty="0">
                <a:solidFill>
                  <a:srgbClr val="FF0000"/>
                </a:solidFill>
                <a:latin typeface="Arial" charset="0"/>
              </a:rPr>
              <a:t>Total for Question </a:t>
            </a:r>
            <a:r>
              <a:rPr lang="en-US" sz="2100" b="1" dirty="0" smtClean="0">
                <a:solidFill>
                  <a:srgbClr val="FF0000"/>
                </a:solidFill>
                <a:latin typeface="Arial" charset="0"/>
              </a:rPr>
              <a:t>9 </a:t>
            </a:r>
            <a:r>
              <a:rPr lang="en-US" sz="2100" b="1" dirty="0">
                <a:solidFill>
                  <a:srgbClr val="FF0000"/>
                </a:solidFill>
                <a:latin typeface="Arial" charset="0"/>
              </a:rPr>
              <a:t>= </a:t>
            </a:r>
            <a:r>
              <a:rPr lang="en-US" sz="2100" b="1" dirty="0" smtClean="0">
                <a:solidFill>
                  <a:srgbClr val="FF0000"/>
                </a:solidFill>
                <a:latin typeface="Arial" charset="0"/>
              </a:rPr>
              <a:t>8 </a:t>
            </a:r>
            <a:r>
              <a:rPr lang="en-US" sz="2100" b="1" dirty="0">
                <a:solidFill>
                  <a:srgbClr val="FF0000"/>
                </a:solidFill>
                <a:latin typeface="Arial" charset="0"/>
              </a:rPr>
              <a:t>marks)</a:t>
            </a:r>
            <a:endParaRPr lang="en-US" sz="21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2015</a:t>
            </a:r>
            <a:endParaRPr lang="en-GB" sz="3600" dirty="0"/>
          </a:p>
        </p:txBody>
      </p:sp>
      <p:sp>
        <p:nvSpPr>
          <p:cNvPr id="4" name="TextBox 3">
            <a:hlinkClick r:id="rId3" action="ppaction://hlinkfile"/>
          </p:cNvPr>
          <p:cNvSpPr txBox="1"/>
          <p:nvPr/>
        </p:nvSpPr>
        <p:spPr>
          <a:xfrm>
            <a:off x="8316416" y="1124744"/>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1166896516"/>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9 – Exam Questions – January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2617644951"/>
              </p:ext>
            </p:extLst>
          </p:nvPr>
        </p:nvGraphicFramePr>
        <p:xfrm>
          <a:off x="251520" y="1124744"/>
          <a:ext cx="8640960" cy="5514906"/>
        </p:xfrm>
        <a:graphic>
          <a:graphicData uri="http://schemas.openxmlformats.org/drawingml/2006/table">
            <a:tbl>
              <a:tblPr firstRow="1" bandRow="1">
                <a:tableStyleId>{5C22544A-7EE6-4342-B048-85BDC9FD1C3A}</a:tableStyleId>
              </a:tblPr>
              <a:tblGrid>
                <a:gridCol w="720080"/>
                <a:gridCol w="720080"/>
                <a:gridCol w="3240360"/>
                <a:gridCol w="2642326"/>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5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8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Knowledge/ understanding of productivity or the factors affecting productivity</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measures how efficiently resources are actually being used, usually by looking at output per input.</a:t>
                      </a:r>
                    </a:p>
                    <a:p>
                      <a:pPr algn="l"/>
                      <a:r>
                        <a:rPr lang="en-US" sz="1500" b="0" dirty="0" smtClean="0">
                          <a:solidFill>
                            <a:schemeClr val="tx1"/>
                          </a:solidFill>
                          <a:latin typeface="Arial" panose="020B0604020202020204" pitchFamily="34" charset="0"/>
                          <a:cs typeface="Arial" panose="020B0604020202020204" pitchFamily="34" charset="0"/>
                        </a:rPr>
                        <a:t>e.g. factors include physical capital/ technology/ process innovation/ human capital, organising resources/access to finance.</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Application must be present, i.e. the answer must be </a:t>
                      </a:r>
                      <a:r>
                        <a:rPr lang="en-US" sz="1500" b="0" dirty="0" err="1" smtClean="0">
                          <a:solidFill>
                            <a:schemeClr val="tx1"/>
                          </a:solidFill>
                          <a:latin typeface="Arial" panose="020B0604020202020204" pitchFamily="34" charset="0"/>
                          <a:cs typeface="Arial" panose="020B0604020202020204" pitchFamily="34" charset="0"/>
                        </a:rPr>
                        <a:t>contextualised</a:t>
                      </a:r>
                      <a:r>
                        <a:rPr lang="en-US" sz="1500" b="0" dirty="0" smtClean="0">
                          <a:solidFill>
                            <a:schemeClr val="tx1"/>
                          </a:solidFill>
                          <a:latin typeface="Arial" panose="020B0604020202020204" pitchFamily="34" charset="0"/>
                          <a:cs typeface="Arial" panose="020B0604020202020204" pitchFamily="34" charset="0"/>
                        </a:rPr>
                        <a:t> to Coca-Cola India</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a large amount of physical capital of </a:t>
                      </a:r>
                      <a:r>
                        <a:rPr lang="en-US" sz="1500" b="0" dirty="0" err="1" smtClean="0">
                          <a:solidFill>
                            <a:schemeClr val="tx1"/>
                          </a:solidFill>
                          <a:latin typeface="Arial" panose="020B0604020202020204" pitchFamily="34" charset="0"/>
                          <a:cs typeface="Arial" panose="020B0604020202020204" pitchFamily="34" charset="0"/>
                        </a:rPr>
                        <a:t>Rs</a:t>
                      </a:r>
                      <a:r>
                        <a:rPr lang="en-US" sz="1500" b="0" dirty="0" smtClean="0">
                          <a:solidFill>
                            <a:schemeClr val="tx1"/>
                          </a:solidFill>
                          <a:latin typeface="Arial" panose="020B0604020202020204" pitchFamily="34" charset="0"/>
                          <a:cs typeface="Arial" panose="020B0604020202020204" pitchFamily="34" charset="0"/>
                        </a:rPr>
                        <a:t> 135 crore/$ 23m has been invested into the new bottling plant.</a:t>
                      </a:r>
                    </a:p>
                    <a:p>
                      <a:pPr algn="l"/>
                      <a:r>
                        <a:rPr lang="en-US" sz="1500" b="0" dirty="0" smtClean="0">
                          <a:solidFill>
                            <a:schemeClr val="tx1"/>
                          </a:solidFill>
                          <a:latin typeface="Arial" panose="020B0604020202020204" pitchFamily="34" charset="0"/>
                          <a:cs typeface="Arial" panose="020B0604020202020204" pitchFamily="34" charset="0"/>
                        </a:rPr>
                        <a:t>e.g. the bottling plant is state of the art and has very high levels of technology.</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500" b="0" dirty="0" smtClean="0">
                          <a:solidFill>
                            <a:schemeClr val="tx1"/>
                          </a:solidFill>
                          <a:latin typeface="Arial" panose="020B0604020202020204" pitchFamily="34" charset="0"/>
                          <a:cs typeface="Arial" panose="020B0604020202020204" pitchFamily="34" charset="0"/>
                        </a:rPr>
                        <a:t>Analysis in context must be present, i.e. in this case the candidate must identify and explain the reasons/ causes/ costs/ consequences of the factors which might affect productivity of the new bottling plant</a:t>
                      </a:r>
                    </a:p>
                    <a:p>
                      <a:r>
                        <a:rPr lang="en-US" sz="1500" b="1" dirty="0" smtClean="0">
                          <a:solidFill>
                            <a:schemeClr val="tx1"/>
                          </a:solidFill>
                          <a:latin typeface="Arial" panose="020B0604020202020204" pitchFamily="34" charset="0"/>
                          <a:cs typeface="Arial" panose="020B0604020202020204" pitchFamily="34" charset="0"/>
                        </a:rPr>
                        <a:t>NB if analysis is not in context limit to Level 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500" b="0" dirty="0" smtClean="0">
                          <a:solidFill>
                            <a:schemeClr val="tx1"/>
                          </a:solidFill>
                          <a:latin typeface="Arial" panose="020B0604020202020204" pitchFamily="34" charset="0"/>
                          <a:cs typeface="Arial" panose="020B0604020202020204" pitchFamily="34" charset="0"/>
                        </a:rPr>
                        <a:t>e.g. physical capital will result in employees being able to be more efficient and productive when bottling of soft drinks.</a:t>
                      </a:r>
                    </a:p>
                    <a:p>
                      <a:pPr algn="l"/>
                      <a:r>
                        <a:rPr lang="en-US" sz="1500" b="0" dirty="0" smtClean="0">
                          <a:solidFill>
                            <a:schemeClr val="tx1"/>
                          </a:solidFill>
                          <a:latin typeface="Arial" panose="020B0604020202020204" pitchFamily="34" charset="0"/>
                          <a:cs typeface="Arial" panose="020B0604020202020204" pitchFamily="34" charset="0"/>
                        </a:rPr>
                        <a:t>e.g. high tech computer systems in the state of the art plant should result in improvements in productivity and reduce costs.</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2237963"/>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408492970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9 </a:t>
            </a:r>
            <a:r>
              <a:rPr lang="en-GB" sz="4000" dirty="0"/>
              <a:t>– Exam Questions – </a:t>
            </a:r>
            <a:r>
              <a:rPr lang="en-GB" sz="4000" dirty="0" smtClean="0"/>
              <a:t>January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935494240"/>
              </p:ext>
            </p:extLst>
          </p:nvPr>
        </p:nvGraphicFramePr>
        <p:xfrm>
          <a:off x="251520" y="1124744"/>
          <a:ext cx="8640960" cy="3945186"/>
        </p:xfrm>
        <a:graphic>
          <a:graphicData uri="http://schemas.openxmlformats.org/drawingml/2006/table">
            <a:tbl>
              <a:tblPr firstRow="1" bandRow="1">
                <a:tableStyleId>{5C22544A-7EE6-4342-B048-85BDC9FD1C3A}</a:tableStyleId>
              </a:tblPr>
              <a:tblGrid>
                <a:gridCol w="720080"/>
                <a:gridCol w="720080"/>
                <a:gridCol w="3240360"/>
                <a:gridCol w="2642326"/>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500" b="0" dirty="0" smtClean="0">
                          <a:solidFill>
                            <a:schemeClr val="tx1"/>
                          </a:solidFill>
                          <a:latin typeface="Arial" panose="020B0604020202020204" pitchFamily="34" charset="0"/>
                          <a:cs typeface="Arial" panose="020B0604020202020204" pitchFamily="34" charset="0"/>
                        </a:rPr>
                        <a:t>Assess the value of the Boston Matrix to IKEA.</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8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Possible content</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800" b="0" dirty="0" smtClean="0">
                          <a:solidFill>
                            <a:schemeClr val="tx1"/>
                          </a:solidFill>
                          <a:latin typeface="Arial" panose="020B0604020202020204" pitchFamily="34" charset="0"/>
                          <a:cs typeface="Arial" panose="020B0604020202020204" pitchFamily="34" charset="0"/>
                        </a:rPr>
                        <a:t>4</a:t>
                      </a:r>
                      <a:endParaRPr lang="en-GB" sz="18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800" b="1" dirty="0" smtClean="0">
                          <a:solidFill>
                            <a:schemeClr val="tx1"/>
                          </a:solidFill>
                          <a:latin typeface="Arial" panose="020B0604020202020204" pitchFamily="34" charset="0"/>
                          <a:cs typeface="Arial" panose="020B0604020202020204" pitchFamily="34" charset="0"/>
                        </a:rPr>
                        <a:t>7-8</a:t>
                      </a:r>
                      <a:endParaRPr lang="en-GB" sz="18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spcAft>
                          <a:spcPts val="600"/>
                        </a:spcAft>
                      </a:pPr>
                      <a:r>
                        <a:rPr lang="en-US" sz="1800" b="0" dirty="0" smtClean="0">
                          <a:solidFill>
                            <a:schemeClr val="tx1"/>
                          </a:solidFill>
                          <a:latin typeface="Arial" panose="020B0604020202020204" pitchFamily="34" charset="0"/>
                          <a:cs typeface="Arial" panose="020B0604020202020204" pitchFamily="34" charset="0"/>
                        </a:rPr>
                        <a:t>Evaluation must be present and in context showing the impact of these factors on productivity.</a:t>
                      </a:r>
                    </a:p>
                    <a:p>
                      <a:pPr>
                        <a:spcAft>
                          <a:spcPts val="600"/>
                        </a:spcAft>
                      </a:pPr>
                      <a:r>
                        <a:rPr lang="en-US" sz="1800" b="0" dirty="0" smtClean="0">
                          <a:solidFill>
                            <a:schemeClr val="tx1"/>
                          </a:solidFill>
                          <a:latin typeface="Arial" panose="020B0604020202020204" pitchFamily="34" charset="0"/>
                          <a:cs typeface="Arial" panose="020B0604020202020204" pitchFamily="34" charset="0"/>
                        </a:rPr>
                        <a:t>Award </a:t>
                      </a:r>
                      <a:r>
                        <a:rPr lang="en-US" sz="1800" b="1" dirty="0" smtClean="0">
                          <a:solidFill>
                            <a:schemeClr val="tx1"/>
                          </a:solidFill>
                          <a:latin typeface="Arial" panose="020B0604020202020204" pitchFamily="34" charset="0"/>
                          <a:cs typeface="Arial" panose="020B0604020202020204" pitchFamily="34" charset="0"/>
                        </a:rPr>
                        <a:t>7 marks </a:t>
                      </a:r>
                      <a:r>
                        <a:rPr lang="en-US" sz="1800" b="0" dirty="0" smtClean="0">
                          <a:solidFill>
                            <a:schemeClr val="tx1"/>
                          </a:solidFill>
                          <a:latin typeface="Arial" panose="020B0604020202020204" pitchFamily="34" charset="0"/>
                          <a:cs typeface="Arial" panose="020B0604020202020204" pitchFamily="34" charset="0"/>
                        </a:rPr>
                        <a:t>if one side only is in context</a:t>
                      </a:r>
                    </a:p>
                    <a:p>
                      <a:pPr>
                        <a:spcAft>
                          <a:spcPts val="600"/>
                        </a:spcAft>
                      </a:pPr>
                      <a:r>
                        <a:rPr lang="en-US" sz="1800" b="0" dirty="0" smtClean="0">
                          <a:solidFill>
                            <a:schemeClr val="tx1"/>
                          </a:solidFill>
                          <a:latin typeface="Arial" panose="020B0604020202020204" pitchFamily="34" charset="0"/>
                          <a:cs typeface="Arial" panose="020B0604020202020204" pitchFamily="34" charset="0"/>
                        </a:rPr>
                        <a:t>Award </a:t>
                      </a:r>
                      <a:r>
                        <a:rPr lang="en-US" sz="1800" b="1" dirty="0" smtClean="0">
                          <a:solidFill>
                            <a:schemeClr val="tx1"/>
                          </a:solidFill>
                          <a:latin typeface="Arial" panose="020B0604020202020204" pitchFamily="34" charset="0"/>
                          <a:cs typeface="Arial" panose="020B0604020202020204" pitchFamily="34" charset="0"/>
                        </a:rPr>
                        <a:t>8 marks</a:t>
                      </a:r>
                      <a:r>
                        <a:rPr lang="en-US" sz="1800" b="0" dirty="0" smtClean="0">
                          <a:solidFill>
                            <a:schemeClr val="tx1"/>
                          </a:solidFill>
                          <a:latin typeface="Arial" panose="020B0604020202020204" pitchFamily="34" charset="0"/>
                          <a:cs typeface="Arial" panose="020B0604020202020204" pitchFamily="34" charset="0"/>
                        </a:rPr>
                        <a:t> if BOTH sides are in context</a:t>
                      </a:r>
                    </a:p>
                    <a:p>
                      <a:pPr>
                        <a:spcAft>
                          <a:spcPts val="600"/>
                        </a:spcAft>
                      </a:pPr>
                      <a:r>
                        <a:rPr lang="en-US" sz="1800" b="1" dirty="0" smtClean="0">
                          <a:solidFill>
                            <a:schemeClr val="tx1"/>
                          </a:solidFill>
                          <a:latin typeface="Arial" panose="020B0604020202020204" pitchFamily="34" charset="0"/>
                          <a:cs typeface="Arial" panose="020B0604020202020204" pitchFamily="34" charset="0"/>
                        </a:rPr>
                        <a:t>NB if evaluation not in context limit to Level 3.</a:t>
                      </a:r>
                      <a:endParaRPr lang="en-GB" sz="18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800" b="0" dirty="0" smtClean="0">
                          <a:solidFill>
                            <a:schemeClr val="tx1"/>
                          </a:solidFill>
                          <a:latin typeface="Arial" panose="020B0604020202020204" pitchFamily="34" charset="0"/>
                          <a:cs typeface="Arial" panose="020B0604020202020204" pitchFamily="34" charset="0"/>
                        </a:rPr>
                        <a:t>e.g. It will depend upon the amount of technology used in the bottling plant and how well it is used.</a:t>
                      </a:r>
                    </a:p>
                    <a:p>
                      <a:pPr algn="l">
                        <a:spcAft>
                          <a:spcPts val="600"/>
                        </a:spcAft>
                      </a:pPr>
                      <a:r>
                        <a:rPr lang="en-US" sz="1800" b="0" dirty="0" smtClean="0">
                          <a:solidFill>
                            <a:schemeClr val="tx1"/>
                          </a:solidFill>
                          <a:latin typeface="Arial" panose="020B0604020202020204" pitchFamily="34" charset="0"/>
                          <a:cs typeface="Arial" panose="020B0604020202020204" pitchFamily="34" charset="0"/>
                        </a:rPr>
                        <a:t>e.g. productivity depends upon the quality of the supply chain such as the bottles arriving and the distribution network.</a:t>
                      </a:r>
                    </a:p>
                    <a:p>
                      <a:pPr algn="l">
                        <a:spcAft>
                          <a:spcPts val="600"/>
                        </a:spcAft>
                      </a:pPr>
                      <a:r>
                        <a:rPr lang="en-US" sz="1800" b="0" dirty="0" smtClean="0">
                          <a:solidFill>
                            <a:schemeClr val="tx1"/>
                          </a:solidFill>
                          <a:latin typeface="Arial" panose="020B0604020202020204" pitchFamily="34" charset="0"/>
                          <a:cs typeface="Arial" panose="020B0604020202020204" pitchFamily="34" charset="0"/>
                        </a:rPr>
                        <a:t>e.g. the high levels of technology will mean that employees will need training and this may reduce the productivity in the short term.</a:t>
                      </a:r>
                      <a:endParaRPr lang="en-GB" sz="18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5118283"/>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219190063"/>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2016</a:t>
            </a:r>
            <a:endParaRPr lang="en-GB" sz="3600" dirty="0"/>
          </a:p>
        </p:txBody>
      </p:sp>
      <p:sp>
        <p:nvSpPr>
          <p:cNvPr id="7" name="Rectangle 6"/>
          <p:cNvSpPr/>
          <p:nvPr/>
        </p:nvSpPr>
        <p:spPr>
          <a:xfrm>
            <a:off x="305525" y="1124744"/>
            <a:ext cx="8586955" cy="5555367"/>
          </a:xfrm>
          <a:prstGeom prst="rect">
            <a:avLst/>
          </a:prstGeom>
        </p:spPr>
        <p:txBody>
          <a:bodyPr wrap="square">
            <a:spAutoFit/>
          </a:bodyPr>
          <a:lstStyle/>
          <a:p>
            <a:pPr marL="457200" indent="-457200">
              <a:spcAft>
                <a:spcPts val="300"/>
              </a:spcAft>
              <a:buClr>
                <a:srgbClr val="F79646">
                  <a:lumMod val="50000"/>
                </a:srgbClr>
              </a:buClr>
              <a:buFont typeface="+mj-lt"/>
              <a:buAutoNum type="arabicPeriod" startAt="5"/>
            </a:pPr>
            <a:r>
              <a:rPr lang="en-US" sz="2000" dirty="0">
                <a:solidFill>
                  <a:srgbClr val="FF0000"/>
                </a:solidFill>
              </a:rPr>
              <a:t>(a) Chris Main is a personal trainer based in Manchester. He offers his clients </a:t>
            </a:r>
            <a:r>
              <a:rPr lang="en-US" sz="2000" dirty="0" smtClean="0">
                <a:solidFill>
                  <a:srgbClr val="FF0000"/>
                </a:solidFill>
              </a:rPr>
              <a:t>one-to-one training </a:t>
            </a:r>
            <a:r>
              <a:rPr lang="en-US" sz="2000" dirty="0">
                <a:solidFill>
                  <a:srgbClr val="FF0000"/>
                </a:solidFill>
              </a:rPr>
              <a:t>sessions at their </a:t>
            </a:r>
            <a:r>
              <a:rPr lang="en-US" sz="2000" dirty="0" smtClean="0">
                <a:solidFill>
                  <a:srgbClr val="FF0000"/>
                </a:solidFill>
              </a:rPr>
              <a:t>home.</a:t>
            </a:r>
            <a:br>
              <a:rPr lang="en-US" sz="2000" dirty="0" smtClean="0">
                <a:solidFill>
                  <a:srgbClr val="FF0000"/>
                </a:solidFill>
              </a:rPr>
            </a:br>
            <a:r>
              <a:rPr lang="en-US" sz="2000" dirty="0" smtClean="0">
                <a:solidFill>
                  <a:srgbClr val="FF0000"/>
                </a:solidFill>
              </a:rPr>
              <a:t>How </a:t>
            </a:r>
            <a:r>
              <a:rPr lang="en-US" sz="2000" dirty="0">
                <a:solidFill>
                  <a:srgbClr val="FF0000"/>
                </a:solidFill>
              </a:rPr>
              <a:t>is the production of Chris Main’s service best </a:t>
            </a:r>
            <a:r>
              <a:rPr lang="en-US" sz="2000" dirty="0" smtClean="0">
                <a:solidFill>
                  <a:srgbClr val="FF0000"/>
                </a:solidFill>
              </a:rPr>
              <a:t>described </a:t>
            </a:r>
            <a:r>
              <a:rPr lang="en-US" sz="2000" dirty="0">
                <a:solidFill>
                  <a:srgbClr val="FF0000"/>
                </a:solidFill>
                <a:latin typeface="Arial" charset="0"/>
              </a:rPr>
              <a:t>	(1)</a:t>
            </a:r>
          </a:p>
          <a:p>
            <a:pPr marL="804863" indent="-342900">
              <a:spcAft>
                <a:spcPts val="300"/>
              </a:spcAft>
              <a:buClr>
                <a:srgbClr val="F79646">
                  <a:lumMod val="50000"/>
                </a:srgbClr>
              </a:buClr>
              <a:buFont typeface="+mj-lt"/>
              <a:buAutoNum type="alphaUcPeriod"/>
              <a:tabLst>
                <a:tab pos="6259116" algn="r"/>
              </a:tabLst>
            </a:pPr>
            <a:r>
              <a:rPr lang="en-US" sz="2000" dirty="0">
                <a:solidFill>
                  <a:srgbClr val="FF0000"/>
                </a:solidFill>
              </a:rPr>
              <a:t>Kaizen</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Capital </a:t>
            </a:r>
            <a:r>
              <a:rPr lang="en-US" sz="2000" dirty="0">
                <a:solidFill>
                  <a:srgbClr val="FF0000"/>
                </a:solidFill>
              </a:rPr>
              <a:t>intensive</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Lean</a:t>
            </a:r>
            <a:endParaRPr lang="en-US" sz="2000" dirty="0">
              <a:solidFill>
                <a:srgbClr val="FF0000"/>
              </a:solidFill>
            </a:endParaRP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Labour intensive	</a:t>
            </a:r>
          </a:p>
          <a:p>
            <a:pPr>
              <a:spcAft>
                <a:spcPts val="300"/>
              </a:spcAft>
              <a:buClr>
                <a:srgbClr val="F79646">
                  <a:lumMod val="50000"/>
                </a:srgbClr>
              </a:buClr>
              <a:tabLst>
                <a:tab pos="6259116" algn="r"/>
              </a:tabLst>
            </a:pPr>
            <a:r>
              <a:rPr lang="en-US" sz="2000" dirty="0" smtClean="0">
                <a:solidFill>
                  <a:srgbClr val="FF0000"/>
                </a:solidFill>
                <a:latin typeface="Arial" charset="0"/>
              </a:rPr>
              <a:t>(b) Explain why this answer is correct</a:t>
            </a:r>
            <a:r>
              <a:rPr lang="en-US" sz="2000" dirty="0">
                <a:solidFill>
                  <a:srgbClr val="FF0000"/>
                </a:solidFill>
                <a:latin typeface="Arial" charset="0"/>
              </a:rPr>
              <a:t>	(3)</a:t>
            </a:r>
          </a:p>
          <a:p>
            <a:pPr fontAlgn="base">
              <a:spcBef>
                <a:spcPct val="0"/>
              </a:spcBef>
              <a:spcAft>
                <a:spcPts val="300"/>
              </a:spcAft>
              <a:buClr>
                <a:srgbClr val="F79646">
                  <a:lumMod val="50000"/>
                </a:srgbClr>
              </a:buClr>
              <a:tabLst>
                <a:tab pos="6259116"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a:t>
            </a:r>
            <a:r>
              <a:rPr lang="en-US" sz="2000" b="1" dirty="0" smtClean="0">
                <a:solidFill>
                  <a:srgbClr val="FF0000"/>
                </a:solidFill>
                <a:latin typeface="Arial" charset="0"/>
              </a:rPr>
              <a:t>5 </a:t>
            </a:r>
            <a:r>
              <a:rPr lang="en-US" sz="2000" b="1" dirty="0">
                <a:solidFill>
                  <a:srgbClr val="FF0000"/>
                </a:solidFill>
                <a:latin typeface="Arial" charset="0"/>
              </a:rPr>
              <a:t>= 4 marks)</a:t>
            </a:r>
            <a:endParaRPr lang="en-US" sz="2000" dirty="0">
              <a:solidFill>
                <a:srgbClr val="FF0000"/>
              </a:solidFill>
              <a:latin typeface="Arial" charset="0"/>
            </a:endParaRPr>
          </a:p>
        </p:txBody>
      </p:sp>
      <p:sp>
        <p:nvSpPr>
          <p:cNvPr id="8" name="TextBox 7">
            <a:hlinkClick r:id="rId3" action="ppaction://hlinkfile"/>
          </p:cNvPr>
          <p:cNvSpPr txBox="1"/>
          <p:nvPr/>
        </p:nvSpPr>
        <p:spPr>
          <a:xfrm>
            <a:off x="8316416" y="2525995"/>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729342206"/>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9 – Exam Questions – January 2016</a:t>
            </a:r>
            <a:endParaRPr lang="en-GB" sz="3600" dirty="0"/>
          </a:p>
        </p:txBody>
      </p:sp>
      <p:sp>
        <p:nvSpPr>
          <p:cNvPr id="7" name="Rectangle 6"/>
          <p:cNvSpPr/>
          <p:nvPr/>
        </p:nvSpPr>
        <p:spPr>
          <a:xfrm>
            <a:off x="305525" y="1124744"/>
            <a:ext cx="8586955" cy="5555367"/>
          </a:xfrm>
          <a:prstGeom prst="rect">
            <a:avLst/>
          </a:prstGeom>
        </p:spPr>
        <p:txBody>
          <a:bodyPr wrap="square">
            <a:spAutoFit/>
          </a:bodyPr>
          <a:lstStyle/>
          <a:p>
            <a:pPr marL="457200" indent="-457200">
              <a:spcAft>
                <a:spcPts val="300"/>
              </a:spcAft>
              <a:buClr>
                <a:srgbClr val="F79646">
                  <a:lumMod val="50000"/>
                </a:srgbClr>
              </a:buClr>
              <a:buFont typeface="+mj-lt"/>
              <a:buAutoNum type="arabicPeriod" startAt="6"/>
            </a:pPr>
            <a:r>
              <a:rPr lang="en-US" sz="2000" dirty="0">
                <a:solidFill>
                  <a:srgbClr val="FF0000"/>
                </a:solidFill>
              </a:rPr>
              <a:t>(a) The Finance department of Forever Unique, an online women’s clothing </a:t>
            </a:r>
            <a:r>
              <a:rPr lang="en-US" sz="2000" dirty="0" smtClean="0">
                <a:solidFill>
                  <a:srgbClr val="FF0000"/>
                </a:solidFill>
              </a:rPr>
              <a:t>business, compares </a:t>
            </a:r>
            <a:r>
              <a:rPr lang="en-US" sz="2000" dirty="0">
                <a:solidFill>
                  <a:srgbClr val="FF0000"/>
                </a:solidFill>
              </a:rPr>
              <a:t>budgeted overhead figures with actual </a:t>
            </a:r>
            <a:r>
              <a:rPr lang="en-US" sz="2000" dirty="0" smtClean="0">
                <a:solidFill>
                  <a:srgbClr val="FF0000"/>
                </a:solidFill>
              </a:rPr>
              <a:t>figures.</a:t>
            </a:r>
            <a:br>
              <a:rPr lang="en-US" sz="2000" dirty="0" smtClean="0">
                <a:solidFill>
                  <a:srgbClr val="FF0000"/>
                </a:solidFill>
              </a:rPr>
            </a:br>
            <a:r>
              <a:rPr lang="en-US" sz="2000" dirty="0" smtClean="0">
                <a:solidFill>
                  <a:srgbClr val="FF0000"/>
                </a:solidFill>
              </a:rPr>
              <a:t>This </a:t>
            </a:r>
            <a:r>
              <a:rPr lang="en-US" sz="2000" dirty="0">
                <a:solidFill>
                  <a:srgbClr val="FF0000"/>
                </a:solidFill>
              </a:rPr>
              <a:t>is most likely to result in</a:t>
            </a:r>
            <a:r>
              <a:rPr lang="en-US" sz="2000" dirty="0">
                <a:solidFill>
                  <a:srgbClr val="FF0000"/>
                </a:solidFill>
                <a:latin typeface="Arial" charset="0"/>
              </a:rPr>
              <a:t>	(1)</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holding </a:t>
            </a:r>
            <a:r>
              <a:rPr lang="en-US" sz="2000" dirty="0">
                <a:solidFill>
                  <a:srgbClr val="FF0000"/>
                </a:solidFill>
              </a:rPr>
              <a:t>high inventory levels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identifying </a:t>
            </a:r>
            <a:r>
              <a:rPr lang="en-US" sz="2000" dirty="0">
                <a:solidFill>
                  <a:srgbClr val="FF0000"/>
                </a:solidFill>
              </a:rPr>
              <a:t>possible variances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accepting </a:t>
            </a:r>
            <a:r>
              <a:rPr lang="en-US" sz="2000" dirty="0">
                <a:solidFill>
                  <a:srgbClr val="FF0000"/>
                </a:solidFill>
              </a:rPr>
              <a:t>a new order</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changing </a:t>
            </a:r>
            <a:r>
              <a:rPr lang="en-US" sz="2000" dirty="0">
                <a:solidFill>
                  <a:srgbClr val="FF0000"/>
                </a:solidFill>
              </a:rPr>
              <a:t>supplier credit terms</a:t>
            </a:r>
            <a:r>
              <a:rPr lang="en-US" sz="2000" dirty="0" smtClean="0">
                <a:solidFill>
                  <a:srgbClr val="FF0000"/>
                </a:solidFill>
              </a:rPr>
              <a:t>	</a:t>
            </a:r>
          </a:p>
          <a:p>
            <a:pPr>
              <a:spcAft>
                <a:spcPts val="300"/>
              </a:spcAft>
              <a:buClr>
                <a:srgbClr val="F79646">
                  <a:lumMod val="50000"/>
                </a:srgbClr>
              </a:buClr>
              <a:tabLst>
                <a:tab pos="6259116" algn="r"/>
              </a:tabLst>
            </a:pPr>
            <a:r>
              <a:rPr lang="en-US" sz="2000" dirty="0" smtClean="0">
                <a:solidFill>
                  <a:srgbClr val="FF0000"/>
                </a:solidFill>
                <a:latin typeface="Arial" charset="0"/>
              </a:rPr>
              <a:t>(b) Explain why this answer is correct</a:t>
            </a:r>
            <a:r>
              <a:rPr lang="en-US" sz="2000" dirty="0">
                <a:solidFill>
                  <a:srgbClr val="FF0000"/>
                </a:solidFill>
                <a:latin typeface="Arial" charset="0"/>
              </a:rPr>
              <a:t>	(3)</a:t>
            </a:r>
          </a:p>
          <a:p>
            <a:pPr fontAlgn="base">
              <a:spcBef>
                <a:spcPct val="0"/>
              </a:spcBef>
              <a:spcAft>
                <a:spcPts val="300"/>
              </a:spcAft>
              <a:buClr>
                <a:srgbClr val="F79646">
                  <a:lumMod val="50000"/>
                </a:srgbClr>
              </a:buClr>
              <a:tabLst>
                <a:tab pos="6259116"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a:t>
            </a:r>
            <a:r>
              <a:rPr lang="en-US" sz="2000" b="1" dirty="0" smtClean="0">
                <a:solidFill>
                  <a:srgbClr val="FF0000"/>
                </a:solidFill>
                <a:latin typeface="Arial" charset="0"/>
              </a:rPr>
              <a:t>6 </a:t>
            </a:r>
            <a:r>
              <a:rPr lang="en-US" sz="2000" b="1" dirty="0">
                <a:solidFill>
                  <a:srgbClr val="FF0000"/>
                </a:solidFill>
                <a:latin typeface="Arial" charset="0"/>
              </a:rPr>
              <a:t>= 4 marks)</a:t>
            </a:r>
            <a:endParaRPr lang="en-US" sz="2000" dirty="0">
              <a:solidFill>
                <a:srgbClr val="FF0000"/>
              </a:solidFill>
              <a:latin typeface="Arial" charset="0"/>
            </a:endParaRPr>
          </a:p>
        </p:txBody>
      </p:sp>
      <p:sp>
        <p:nvSpPr>
          <p:cNvPr id="4" name="TextBox 3">
            <a:hlinkClick r:id="rId3" action="ppaction://hlinkfile"/>
          </p:cNvPr>
          <p:cNvSpPr txBox="1"/>
          <p:nvPr/>
        </p:nvSpPr>
        <p:spPr>
          <a:xfrm>
            <a:off x="8316416" y="2204864"/>
            <a:ext cx="576064" cy="830997"/>
          </a:xfrm>
          <a:prstGeom prst="rect">
            <a:avLst/>
          </a:prstGeom>
          <a:noFill/>
        </p:spPr>
        <p:txBody>
          <a:bodyPr wrap="square" rtlCol="0">
            <a:spAutoFit/>
          </a:bodyPr>
          <a:lstStyle/>
          <a:p>
            <a:pPr fontAlgn="base">
              <a:spcBef>
                <a:spcPct val="0"/>
              </a:spcBef>
              <a:spcAft>
                <a:spcPct val="0"/>
              </a:spcAft>
            </a:pPr>
            <a:r>
              <a:rPr lang="en-GB" sz="4800" b="1" dirty="0">
                <a:solidFill>
                  <a:srgbClr val="FF0000"/>
                </a:solidFill>
                <a:latin typeface="Arial" charset="0"/>
              </a:rPr>
              <a:t>?</a:t>
            </a:r>
            <a:endParaRPr lang="en-GB" b="1" dirty="0">
              <a:solidFill>
                <a:srgbClr val="FF0000"/>
              </a:solidFill>
              <a:latin typeface="Arial" charset="0"/>
            </a:endParaRPr>
          </a:p>
        </p:txBody>
      </p:sp>
    </p:spTree>
    <p:extLst>
      <p:ext uri="{BB962C8B-B14F-4D97-AF65-F5344CB8AC3E}">
        <p14:creationId xmlns:p14="http://schemas.microsoft.com/office/powerpoint/2010/main" val="239104879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21512"/>
          </a:xfrm>
          <a:prstGeom prst="rect">
            <a:avLst/>
          </a:prstGeom>
        </p:spPr>
        <p:txBody>
          <a:bodyPr wrap="square">
            <a:spAutoFit/>
          </a:bodyPr>
          <a:lstStyle/>
          <a:p>
            <a:pPr marL="439738" indent="-439738">
              <a:buClr>
                <a:schemeClr val="accent6">
                  <a:lumMod val="50000"/>
                </a:schemeClr>
              </a:buClr>
              <a:buFont typeface="Wingdings 3" panose="05040102010807070707" pitchFamily="18" charset="2"/>
              <a:buChar char=""/>
            </a:pPr>
            <a:r>
              <a:rPr lang="en-US" sz="1960" dirty="0"/>
              <a:t>Lean management, or lean production, at its simplest means minimising waste - waste of time and wasted resources. It tackles waste in a variety of ways. The point of adopting lean management techniques is to increase efficiency and develop a competitive advantage over rival firms. As a strategy, lean management includes:</a:t>
            </a:r>
          </a:p>
          <a:p>
            <a:pPr marL="811213" indent="-360363">
              <a:buClr>
                <a:schemeClr val="accent6">
                  <a:lumMod val="50000"/>
                </a:schemeClr>
              </a:buClr>
              <a:buFont typeface="Arial" panose="020B0604020202020204" pitchFamily="34" charset="0"/>
              <a:buChar char="•"/>
            </a:pPr>
            <a:r>
              <a:rPr lang="en-US" sz="1960" dirty="0" smtClean="0"/>
              <a:t>Careful </a:t>
            </a:r>
            <a:r>
              <a:rPr lang="en-US" sz="1960" dirty="0"/>
              <a:t>control of stocks, both inputs and finished products, using JIT where appropriate.</a:t>
            </a:r>
          </a:p>
          <a:p>
            <a:pPr marL="811213" indent="-360363">
              <a:buClr>
                <a:schemeClr val="accent6">
                  <a:lumMod val="50000"/>
                </a:schemeClr>
              </a:buClr>
              <a:buFont typeface="Arial" panose="020B0604020202020204" pitchFamily="34" charset="0"/>
              <a:buChar char="•"/>
            </a:pPr>
            <a:r>
              <a:rPr lang="en-US" sz="1960" dirty="0" smtClean="0"/>
              <a:t>Attention </a:t>
            </a:r>
            <a:r>
              <a:rPr lang="en-US" sz="1960" dirty="0"/>
              <a:t>to quality issues, reducing defects so that products are right first time.</a:t>
            </a:r>
          </a:p>
          <a:p>
            <a:pPr marL="811213" indent="-360363">
              <a:buClr>
                <a:schemeClr val="accent6">
                  <a:lumMod val="50000"/>
                </a:schemeClr>
              </a:buClr>
              <a:buFont typeface="Arial" panose="020B0604020202020204" pitchFamily="34" charset="0"/>
              <a:buChar char="•"/>
            </a:pPr>
            <a:r>
              <a:rPr lang="en-US" sz="1960" dirty="0" smtClean="0"/>
              <a:t>Continuous </a:t>
            </a:r>
            <a:r>
              <a:rPr lang="en-US" sz="1960" dirty="0"/>
              <a:t>improvement - so that all members of the team contribute ideas about how to add value to the product or make the process of production more efficient.</a:t>
            </a:r>
          </a:p>
          <a:p>
            <a:pPr marL="811213" indent="-360363">
              <a:buClr>
                <a:schemeClr val="accent6">
                  <a:lumMod val="50000"/>
                </a:schemeClr>
              </a:buClr>
              <a:buFont typeface="Arial" panose="020B0604020202020204" pitchFamily="34" charset="0"/>
              <a:buChar char="•"/>
            </a:pPr>
            <a:r>
              <a:rPr lang="en-US" sz="1960" dirty="0" smtClean="0"/>
              <a:t>Reducing </a:t>
            </a:r>
            <a:r>
              <a:rPr lang="en-US" sz="1960" dirty="0"/>
              <a:t>product development times so that the business responds more quickly to changing customer needs.</a:t>
            </a:r>
          </a:p>
          <a:p>
            <a:pPr marL="811213" indent="-360363">
              <a:buClr>
                <a:schemeClr val="accent6">
                  <a:lumMod val="50000"/>
                </a:schemeClr>
              </a:buClr>
              <a:buFont typeface="Arial" panose="020B0604020202020204" pitchFamily="34" charset="0"/>
              <a:buChar char="•"/>
            </a:pPr>
            <a:r>
              <a:rPr lang="en-US" sz="1960" dirty="0" smtClean="0"/>
              <a:t>Attention </a:t>
            </a:r>
            <a:r>
              <a:rPr lang="en-US" sz="1960" dirty="0"/>
              <a:t>to training and developing employees' skills in other ways.</a:t>
            </a:r>
          </a:p>
          <a:p>
            <a:pPr marL="439738" indent="-439738">
              <a:buClr>
                <a:schemeClr val="accent6">
                  <a:lumMod val="50000"/>
                </a:schemeClr>
              </a:buClr>
              <a:buFont typeface="Wingdings 3" panose="05040102010807070707" pitchFamily="18" charset="2"/>
              <a:buChar char=""/>
            </a:pPr>
            <a:r>
              <a:rPr lang="en-US" sz="1960" dirty="0"/>
              <a:t>Chapter 10 concentrates on quality issues. Stock control and JIT were examined in Chapter 8. This chapter provides an overview of all aspects of lean production. </a:t>
            </a:r>
          </a:p>
        </p:txBody>
      </p:sp>
      <p:sp>
        <p:nvSpPr>
          <p:cNvPr id="6" name="Title 1"/>
          <p:cNvSpPr>
            <a:spLocks noGrp="1"/>
          </p:cNvSpPr>
          <p:nvPr>
            <p:ph type="title"/>
          </p:nvPr>
        </p:nvSpPr>
        <p:spPr>
          <a:xfrm>
            <a:off x="35496" y="72008"/>
            <a:ext cx="7704856" cy="548680"/>
          </a:xfrm>
        </p:spPr>
        <p:txBody>
          <a:bodyPr>
            <a:noAutofit/>
          </a:bodyPr>
          <a:lstStyle/>
          <a:p>
            <a:r>
              <a:rPr lang="en-GB" sz="3400" dirty="0" smtClean="0"/>
              <a:t>9.1 </a:t>
            </a:r>
            <a:r>
              <a:rPr lang="en-GB" sz="3400" dirty="0"/>
              <a:t>– </a:t>
            </a:r>
            <a:r>
              <a:rPr lang="en-GB" sz="3400" dirty="0" smtClean="0"/>
              <a:t>Lean Management – Tackling Waste</a:t>
            </a:r>
            <a:endParaRPr lang="en-GB" sz="34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48</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9938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32480" cy="5632311"/>
          </a:xfrm>
          <a:prstGeom prst="rect">
            <a:avLst/>
          </a:prstGeom>
        </p:spPr>
        <p:txBody>
          <a:bodyPr wrap="square">
            <a:spAutoFit/>
          </a:bodyPr>
          <a:lstStyle/>
          <a:p>
            <a:pPr>
              <a:buClr>
                <a:schemeClr val="accent6">
                  <a:lumMod val="50000"/>
                </a:schemeClr>
              </a:buClr>
            </a:pPr>
            <a:r>
              <a:rPr lang="en-US" sz="2000" b="1" dirty="0">
                <a:solidFill>
                  <a:srgbClr val="002060"/>
                </a:solidFill>
              </a:rPr>
              <a:t>Inefficiency</a:t>
            </a:r>
          </a:p>
          <a:p>
            <a:pPr marL="439738" indent="-439738">
              <a:buClr>
                <a:schemeClr val="accent6">
                  <a:lumMod val="50000"/>
                </a:schemeClr>
              </a:buClr>
              <a:buFont typeface="Wingdings 3" panose="05040102010807070707" pitchFamily="18" charset="2"/>
              <a:buChar char=""/>
            </a:pPr>
            <a:r>
              <a:rPr lang="en-US" sz="2000" dirty="0">
                <a:solidFill>
                  <a:srgbClr val="002060"/>
                </a:solidFill>
              </a:rPr>
              <a:t>London: Police forces have wasted more than £500m over four years by assigning officers to back- office work, according to a report by Policy Exchange, a Conservative think-tank. </a:t>
            </a:r>
            <a:endParaRPr lang="en-US" sz="2000" dirty="0" smtClean="0">
              <a:solidFill>
                <a:srgbClr val="002060"/>
              </a:solidFill>
            </a:endParaRPr>
          </a:p>
          <a:p>
            <a:pPr marL="439738" indent="-439738">
              <a:buClr>
                <a:schemeClr val="accent6">
                  <a:lumMod val="50000"/>
                </a:schemeClr>
              </a:buClr>
              <a:buFont typeface="Wingdings 3" panose="05040102010807070707" pitchFamily="18" charset="2"/>
              <a:buChar char=""/>
            </a:pPr>
            <a:r>
              <a:rPr lang="en-US" sz="2000" dirty="0" smtClean="0">
                <a:solidFill>
                  <a:srgbClr val="002060"/>
                </a:solidFill>
              </a:rPr>
              <a:t>Officers </a:t>
            </a:r>
            <a:r>
              <a:rPr lang="en-US" sz="2000" dirty="0">
                <a:solidFill>
                  <a:srgbClr val="002060"/>
                </a:solidFill>
              </a:rPr>
              <a:t>are employed in control-room and forensic-science posts that could be filled by support staff on lower pay. The report published in September 2011 stated that one in 20 officers were doing such work and that £147m a year had been wasted. </a:t>
            </a:r>
            <a:endParaRPr lang="en-US" sz="2000" dirty="0" smtClean="0">
              <a:solidFill>
                <a:srgbClr val="002060"/>
              </a:solidFill>
            </a:endParaRPr>
          </a:p>
          <a:p>
            <a:pPr marL="439738" indent="-439738">
              <a:buClr>
                <a:schemeClr val="accent6">
                  <a:lumMod val="50000"/>
                </a:schemeClr>
              </a:buClr>
              <a:buFont typeface="Wingdings 3" panose="05040102010807070707" pitchFamily="18" charset="2"/>
              <a:buChar char=""/>
            </a:pPr>
            <a:r>
              <a:rPr lang="en-US" sz="2000" dirty="0" smtClean="0">
                <a:solidFill>
                  <a:srgbClr val="002060"/>
                </a:solidFill>
              </a:rPr>
              <a:t>The </a:t>
            </a:r>
            <a:r>
              <a:rPr lang="en-US" sz="2000" dirty="0">
                <a:solidFill>
                  <a:srgbClr val="002060"/>
                </a:solidFill>
              </a:rPr>
              <a:t>report argues that the planned 20 per cent cut in police funding over the next four years is manageable because of widespread inefficiencies that could be remedied. It costs £80,000 to train a police officer in ways of detecting and preventing crimes, dealing with suspects and collecting evidence. This training is not needed by the one in 20 employees identified in the report</a:t>
            </a:r>
            <a:r>
              <a:rPr lang="en-US" sz="2000" dirty="0" smtClean="0">
                <a:solidFill>
                  <a:srgbClr val="002060"/>
                </a:solidFill>
              </a:rPr>
              <a:t>.</a:t>
            </a:r>
            <a:endParaRPr lang="en-US" sz="20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400" dirty="0" smtClean="0"/>
              <a:t>9.1 </a:t>
            </a:r>
            <a:r>
              <a:rPr lang="en-GB" sz="3400" dirty="0"/>
              <a:t>– </a:t>
            </a:r>
            <a:r>
              <a:rPr lang="en-GB" sz="3400" dirty="0" smtClean="0"/>
              <a:t>Lean Management – Tackling Waste</a:t>
            </a:r>
            <a:endParaRPr lang="en-GB" sz="3400" dirty="0"/>
          </a:p>
        </p:txBody>
      </p:sp>
      <p:sp>
        <p:nvSpPr>
          <p:cNvPr id="7" name="Round Same Side Corner Rectangle 6">
            <a:hlinkClick r:id="" action="ppaction://noaction"/>
          </p:cNvPr>
          <p:cNvSpPr/>
          <p:nvPr/>
        </p:nvSpPr>
        <p:spPr>
          <a:xfrm>
            <a:off x="6876256" y="620688"/>
            <a:ext cx="702230" cy="374121"/>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48</a:t>
            </a:r>
            <a:endParaRPr lang="en-GB" sz="1200" b="1" dirty="0">
              <a:latin typeface="Arial" panose="020B0604020202020204" pitchFamily="34" charset="0"/>
              <a:cs typeface="Arial" panose="020B0604020202020204" pitchFamily="34" charset="0"/>
            </a:endParaRPr>
          </a:p>
        </p:txBody>
      </p:sp>
      <p:pic>
        <p:nvPicPr>
          <p:cNvPr id="39938" name="Picture 2" descr="Image result for london police for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4000" y="1096426"/>
            <a:ext cx="1878553" cy="1254587"/>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london police control roo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3999" y="2461905"/>
            <a:ext cx="1878553" cy="1081502"/>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result for london police control roo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374" t="13016" r="11168" b="10297"/>
          <a:stretch/>
        </p:blipFill>
        <p:spPr bwMode="auto">
          <a:xfrm>
            <a:off x="6983999" y="3645024"/>
            <a:ext cx="1876698" cy="2973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920605"/>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65124</TotalTime>
  <Words>5988</Words>
  <Application>Microsoft Office PowerPoint</Application>
  <PresentationFormat>On-screen Show (4:3)</PresentationFormat>
  <Paragraphs>434</Paragraphs>
  <Slides>42</Slides>
  <Notes>42</Notes>
  <HiddenSlides>0</HiddenSlides>
  <MMClips>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42</vt:i4>
      </vt:variant>
    </vt:vector>
  </HeadingPairs>
  <TitlesOfParts>
    <vt:vector size="53" baseType="lpstr">
      <vt:lpstr>Arial</vt:lpstr>
      <vt:lpstr>Calibri</vt:lpstr>
      <vt:lpstr>Lucida Sans Unicode</vt:lpstr>
      <vt:lpstr>MyriadPro-Bold</vt:lpstr>
      <vt:lpstr>MyriadPro-BoldIt</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9.1 – Lean Management – Tackling Waste</vt:lpstr>
      <vt:lpstr>9.1 – Lean Management – Tackling Waste</vt:lpstr>
      <vt:lpstr>9.1 – Lean Management – Tackling Waste</vt:lpstr>
      <vt:lpstr>9.1 – Lean Management – Tackling Waste</vt:lpstr>
      <vt:lpstr>9.1 – Lean Management – Tackling Waste</vt:lpstr>
      <vt:lpstr>9.2 – The Manufacturing Production Process</vt:lpstr>
      <vt:lpstr>9.2 – The Manufacturing Production Process</vt:lpstr>
      <vt:lpstr>9.2 – The Manufacturing Production Process</vt:lpstr>
      <vt:lpstr>9.3 – Organising Production – People Management</vt:lpstr>
      <vt:lpstr>9.3 – Organising Production – Quality</vt:lpstr>
      <vt:lpstr>9.3 – Organising Production – Quality</vt:lpstr>
      <vt:lpstr>9.3 – Organising Production – Quality</vt:lpstr>
      <vt:lpstr>9.3 – Organising Production – Quality</vt:lpstr>
      <vt:lpstr>9.4 – Competitive Advantage and Short Product Development Time</vt:lpstr>
      <vt:lpstr>9.4 – Competitive Advantage and Short Product Development Time</vt:lpstr>
      <vt:lpstr>9.4 – Competitive Advantage and Short Product Development Time</vt:lpstr>
      <vt:lpstr>9.4 – Competitive Advantage and Short Product Development Time</vt:lpstr>
      <vt:lpstr>9.4 – Competitive Advantage and Short Product Development Time</vt:lpstr>
      <vt:lpstr>9 – Exam Questions – June 2014</vt:lpstr>
      <vt:lpstr>4 – Exam Questions – June 2014</vt:lpstr>
      <vt:lpstr>4 – Exam Questions – June 2014</vt:lpstr>
      <vt:lpstr>4 – Exam Questions – June 2014</vt:lpstr>
      <vt:lpstr>4 – Exam Questions – June 2014</vt:lpstr>
      <vt:lpstr>9 – Exam Questions – June 2014</vt:lpstr>
      <vt:lpstr>9 – Exam Questions – January 2015</vt:lpstr>
      <vt:lpstr>9 – Exam Questions – January 2015</vt:lpstr>
      <vt:lpstr>9 – Exam Questions – January 2015</vt:lpstr>
      <vt:lpstr>9 – Exam Questions – January 2015</vt:lpstr>
      <vt:lpstr>9 – Exam Questions – January 2015</vt:lpstr>
      <vt:lpstr>9 – Exam Questions – January 2015</vt:lpstr>
      <vt:lpstr>9 – Exam Questions – January 2015</vt:lpstr>
      <vt:lpstr>9 – Exam Questions – January 2015</vt:lpstr>
      <vt:lpstr>9 – Exam Questions – January 2015</vt:lpstr>
      <vt:lpstr>9 – Exam Questions – January 2016</vt:lpstr>
      <vt:lpstr>9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09 - Lean Management</dc:title>
  <dc:subject>eBusiness</dc:subject>
  <dc:creator>Enderoth</dc:creator>
  <cp:lastModifiedBy>Stephen Rafferty</cp:lastModifiedBy>
  <cp:revision>2226</cp:revision>
  <cp:lastPrinted>2014-01-22T18:25:48Z</cp:lastPrinted>
  <dcterms:created xsi:type="dcterms:W3CDTF">2008-03-12T11:01:44Z</dcterms:created>
  <dcterms:modified xsi:type="dcterms:W3CDTF">2018-08-02T18:17:29Z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